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8" r:id="rId3"/>
    <p:sldId id="259" r:id="rId4"/>
    <p:sldId id="266" r:id="rId5"/>
    <p:sldId id="267" r:id="rId6"/>
    <p:sldId id="268" r:id="rId7"/>
    <p:sldId id="269" r:id="rId8"/>
    <p:sldId id="270" r:id="rId9"/>
    <p:sldId id="273" r:id="rId10"/>
    <p:sldId id="260" r:id="rId11"/>
    <p:sldId id="274" r:id="rId12"/>
    <p:sldId id="262" r:id="rId13"/>
    <p:sldId id="275" r:id="rId14"/>
    <p:sldId id="276" r:id="rId15"/>
    <p:sldId id="277" r:id="rId16"/>
    <p:sldId id="263" r:id="rId17"/>
    <p:sldId id="280" r:id="rId18"/>
    <p:sldId id="279" r:id="rId19"/>
    <p:sldId id="278" r:id="rId20"/>
    <p:sldId id="264" r:id="rId21"/>
    <p:sldId id="285" r:id="rId22"/>
    <p:sldId id="286" r:id="rId23"/>
    <p:sldId id="287" r:id="rId24"/>
    <p:sldId id="288" r:id="rId25"/>
    <p:sldId id="284" r:id="rId26"/>
    <p:sldId id="289" r:id="rId27"/>
    <p:sldId id="283" r:id="rId28"/>
    <p:sldId id="290" r:id="rId29"/>
    <p:sldId id="291" r:id="rId30"/>
    <p:sldId id="292" r:id="rId31"/>
    <p:sldId id="293" r:id="rId32"/>
    <p:sldId id="282" r:id="rId33"/>
    <p:sldId id="265" r:id="rId34"/>
    <p:sldId id="257" r:id="rId35"/>
  </p:sldIdLst>
  <p:sldSz cx="12190413"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00FF00"/>
    <a:srgbClr val="B5B6B5"/>
    <a:srgbClr val="D1D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092" autoAdjust="0"/>
  </p:normalViewPr>
  <p:slideViewPr>
    <p:cSldViewPr snapToGrid="0">
      <p:cViewPr varScale="1">
        <p:scale>
          <a:sx n="102" d="100"/>
          <a:sy n="102" d="100"/>
        </p:scale>
        <p:origin x="918" y="96"/>
      </p:cViewPr>
      <p:guideLst>
        <p:guide orient="horz" pos="2160"/>
        <p:guide pos="38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FBEA49-4D5A-4BFE-AB59-2253AF571EBF}" type="datetimeFigureOut">
              <a:rPr lang="zh-CN" altLang="en-US" smtClean="0"/>
              <a:t>2019/3/21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FD925F-4E9F-4D8E-8F68-794EBD4A2A3C}" type="slidenum">
              <a:rPr lang="zh-CN" altLang="en-US" smtClean="0"/>
              <a:t>‹#›</a:t>
            </a:fld>
            <a:endParaRPr lang="zh-CN" altLang="en-US"/>
          </a:p>
        </p:txBody>
      </p:sp>
    </p:spTree>
    <p:extLst>
      <p:ext uri="{BB962C8B-B14F-4D97-AF65-F5344CB8AC3E}">
        <p14:creationId xmlns:p14="http://schemas.microsoft.com/office/powerpoint/2010/main" val="2260935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矩形 6"/>
          <p:cNvSpPr/>
          <p:nvPr userDrawn="1"/>
        </p:nvSpPr>
        <p:spPr>
          <a:xfrm>
            <a:off x="0" y="0"/>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6100011"/>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266632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bg>
      <p:bgPr>
        <a:blipFill dpi="0" rotWithShape="1">
          <a:blip r:embed="rId2" cstate="screen">
            <a:alphaModFix amt="54000"/>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矩形 6"/>
          <p:cNvSpPr/>
          <p:nvPr userDrawn="1"/>
        </p:nvSpPr>
        <p:spPr>
          <a:xfrm>
            <a:off x="0" y="0"/>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6100011"/>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19065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933724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30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77" indent="-228577" algn="l" defTabSz="914309"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31" indent="-228577" algn="l" defTabSz="914309"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86" indent="-228577" algn="l" defTabSz="914309"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40"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194"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349"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03"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657"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811" indent="-228577" algn="l" defTabSz="914309"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矩形 3"/>
          <p:cNvSpPr/>
          <p:nvPr/>
        </p:nvSpPr>
        <p:spPr>
          <a:xfrm>
            <a:off x="0" y="0"/>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0" y="6100011"/>
            <a:ext cx="12190413" cy="757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4137066" y="1470860"/>
            <a:ext cx="3916280" cy="3916280"/>
          </a:xfrm>
          <a:prstGeom prst="ellipse">
            <a:avLst/>
          </a:prstGeom>
          <a:solidFill>
            <a:schemeClr val="bg1">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4352246" y="2225360"/>
            <a:ext cx="3647152" cy="2585323"/>
          </a:xfrm>
          <a:prstGeom prst="rect">
            <a:avLst/>
          </a:prstGeom>
          <a:noFill/>
        </p:spPr>
        <p:txBody>
          <a:bodyPr wrap="none" rtlCol="0">
            <a:spAutoFit/>
          </a:bodyPr>
          <a:lstStyle/>
          <a:p>
            <a:r>
              <a:rPr lang="zh-TW" altLang="en-US" sz="5200" dirty="0">
                <a:solidFill>
                  <a:srgbClr val="FFFF00"/>
                </a:solidFill>
                <a:effectLst>
                  <a:outerShdw blurRad="38100" dist="38100" dir="2700000" algn="tl">
                    <a:srgbClr val="000000">
                      <a:alpha val="43137"/>
                    </a:srgbClr>
                  </a:outerShdw>
                </a:effectLst>
                <a:latin typeface="+mj-lt"/>
              </a:rPr>
              <a:t>兒童及</a:t>
            </a:r>
            <a:r>
              <a:rPr lang="zh-TW" altLang="en-US" sz="5200" dirty="0" smtClean="0">
                <a:solidFill>
                  <a:srgbClr val="FFFF00"/>
                </a:solidFill>
                <a:effectLst>
                  <a:outerShdw blurRad="38100" dist="38100" dir="2700000" algn="tl">
                    <a:srgbClr val="000000">
                      <a:alpha val="43137"/>
                    </a:srgbClr>
                  </a:outerShdw>
                </a:effectLst>
                <a:latin typeface="+mj-lt"/>
              </a:rPr>
              <a:t>少年</a:t>
            </a:r>
            <a:endParaRPr lang="en-US" altLang="zh-TW" sz="5200" dirty="0" smtClean="0">
              <a:solidFill>
                <a:srgbClr val="FFFF00"/>
              </a:solidFill>
              <a:effectLst>
                <a:outerShdw blurRad="38100" dist="38100" dir="2700000" algn="tl">
                  <a:srgbClr val="000000">
                    <a:alpha val="43137"/>
                  </a:srgbClr>
                </a:outerShdw>
              </a:effectLst>
              <a:latin typeface="+mj-lt"/>
            </a:endParaRPr>
          </a:p>
          <a:p>
            <a:r>
              <a:rPr lang="zh-TW" altLang="en-US" sz="5200" dirty="0" smtClean="0">
                <a:solidFill>
                  <a:srgbClr val="FFFF00"/>
                </a:solidFill>
                <a:effectLst>
                  <a:outerShdw blurRad="38100" dist="38100" dir="2700000" algn="tl">
                    <a:srgbClr val="000000">
                      <a:alpha val="43137"/>
                    </a:srgbClr>
                  </a:outerShdw>
                </a:effectLst>
                <a:latin typeface="+mj-lt"/>
              </a:rPr>
              <a:t>性</a:t>
            </a:r>
            <a:r>
              <a:rPr lang="zh-TW" altLang="en-US" sz="5200" dirty="0">
                <a:solidFill>
                  <a:srgbClr val="FFFF00"/>
                </a:solidFill>
                <a:effectLst>
                  <a:outerShdw blurRad="38100" dist="38100" dir="2700000" algn="tl">
                    <a:srgbClr val="000000">
                      <a:alpha val="43137"/>
                    </a:srgbClr>
                  </a:outerShdw>
                </a:effectLst>
                <a:latin typeface="+mj-lt"/>
              </a:rPr>
              <a:t>剝削防</a:t>
            </a:r>
            <a:r>
              <a:rPr lang="zh-TW" altLang="en-US" sz="5200" dirty="0" smtClean="0">
                <a:solidFill>
                  <a:srgbClr val="FFFF00"/>
                </a:solidFill>
                <a:effectLst>
                  <a:outerShdw blurRad="38100" dist="38100" dir="2700000" algn="tl">
                    <a:srgbClr val="000000">
                      <a:alpha val="43137"/>
                    </a:srgbClr>
                  </a:outerShdw>
                </a:effectLst>
                <a:latin typeface="+mj-lt"/>
              </a:rPr>
              <a:t>制</a:t>
            </a:r>
            <a:endParaRPr lang="en-US" altLang="zh-TW" sz="5200" dirty="0" smtClean="0">
              <a:solidFill>
                <a:srgbClr val="FFFF00"/>
              </a:solidFill>
              <a:effectLst>
                <a:outerShdw blurRad="38100" dist="38100" dir="2700000" algn="tl">
                  <a:srgbClr val="000000">
                    <a:alpha val="43137"/>
                  </a:srgbClr>
                </a:outerShdw>
              </a:effectLst>
              <a:latin typeface="+mj-lt"/>
            </a:endParaRPr>
          </a:p>
          <a:p>
            <a:r>
              <a:rPr lang="zh-TW" altLang="en-US" sz="5200" dirty="0" smtClean="0">
                <a:solidFill>
                  <a:srgbClr val="FFFF00"/>
                </a:solidFill>
                <a:effectLst>
                  <a:outerShdw blurRad="38100" dist="38100" dir="2700000" algn="tl">
                    <a:srgbClr val="000000">
                      <a:alpha val="43137"/>
                    </a:srgbClr>
                  </a:outerShdw>
                </a:effectLst>
                <a:latin typeface="+mj-lt"/>
              </a:rPr>
              <a:t>條例</a:t>
            </a:r>
            <a:r>
              <a:rPr lang="zh-TW" altLang="en-US" sz="5200" dirty="0">
                <a:solidFill>
                  <a:srgbClr val="FFFF00"/>
                </a:solidFill>
                <a:effectLst>
                  <a:outerShdw blurRad="38100" dist="38100" dir="2700000" algn="tl">
                    <a:srgbClr val="000000">
                      <a:alpha val="43137"/>
                    </a:srgbClr>
                  </a:outerShdw>
                </a:effectLst>
                <a:latin typeface="+mj-lt"/>
              </a:rPr>
              <a:t>之探討</a:t>
            </a:r>
            <a:endParaRPr lang="zh-CN" altLang="en-US" sz="5200" dirty="0">
              <a:solidFill>
                <a:srgbClr val="FFFF00"/>
              </a:solidFill>
              <a:effectLst>
                <a:outerShdw blurRad="38100" dist="38100" dir="2700000" algn="tl">
                  <a:srgbClr val="000000">
                    <a:alpha val="43137"/>
                  </a:srgbClr>
                </a:outerShdw>
              </a:effectLst>
              <a:latin typeface="+mj-lt"/>
            </a:endParaRPr>
          </a:p>
        </p:txBody>
      </p:sp>
      <p:sp>
        <p:nvSpPr>
          <p:cNvPr id="16" name="椭圆 15"/>
          <p:cNvSpPr/>
          <p:nvPr/>
        </p:nvSpPr>
        <p:spPr>
          <a:xfrm>
            <a:off x="681447" y="1166207"/>
            <a:ext cx="1576426" cy="1576426"/>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700492" y="3906029"/>
            <a:ext cx="986879" cy="986879"/>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9007946" y="1166207"/>
            <a:ext cx="2173771" cy="2173771"/>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678455" y="1470860"/>
            <a:ext cx="1579418" cy="923330"/>
          </a:xfrm>
          <a:prstGeom prst="rect">
            <a:avLst/>
          </a:prstGeom>
        </p:spPr>
        <p:txBody>
          <a:bodyPr wrap="square">
            <a:spAutoFit/>
          </a:bodyPr>
          <a:lstStyle/>
          <a:p>
            <a:pPr algn="ctr"/>
            <a:r>
              <a:rPr lang="en-US" altLang="zh-TW" dirty="0">
                <a:solidFill>
                  <a:srgbClr val="FFFF00"/>
                </a:solidFill>
                <a:effectLst>
                  <a:outerShdw blurRad="38100" dist="38100" dir="2700000" algn="tl">
                    <a:srgbClr val="000000">
                      <a:alpha val="43137"/>
                    </a:srgbClr>
                  </a:outerShdw>
                </a:effectLst>
              </a:rPr>
              <a:t>2019</a:t>
            </a:r>
            <a:r>
              <a:rPr lang="zh-TW" altLang="en-US" dirty="0">
                <a:solidFill>
                  <a:srgbClr val="FFFF00"/>
                </a:solidFill>
                <a:effectLst>
                  <a:outerShdw blurRad="38100" dist="38100" dir="2700000" algn="tl">
                    <a:srgbClr val="000000">
                      <a:alpha val="43137"/>
                    </a:srgbClr>
                  </a:outerShdw>
                </a:effectLst>
              </a:rPr>
              <a:t>社會變遷與當代議題國際學術</a:t>
            </a:r>
            <a:r>
              <a:rPr lang="zh-TW" altLang="en-US" dirty="0" smtClean="0">
                <a:solidFill>
                  <a:srgbClr val="FFFF00"/>
                </a:solidFill>
                <a:effectLst>
                  <a:outerShdw blurRad="38100" dist="38100" dir="2700000" algn="tl">
                    <a:srgbClr val="000000">
                      <a:alpha val="43137"/>
                    </a:srgbClr>
                  </a:outerShdw>
                </a:effectLst>
              </a:rPr>
              <a:t>研討會</a:t>
            </a:r>
            <a:endParaRPr lang="zh-TW" altLang="en-US" dirty="0">
              <a:solidFill>
                <a:srgbClr val="FFFF00"/>
              </a:solidFill>
              <a:effectLst>
                <a:outerShdw blurRad="38100" dist="38100" dir="2700000" algn="tl">
                  <a:srgbClr val="000000">
                    <a:alpha val="43137"/>
                  </a:srgbClr>
                </a:outerShdw>
              </a:effectLst>
            </a:endParaRPr>
          </a:p>
        </p:txBody>
      </p:sp>
      <p:sp>
        <p:nvSpPr>
          <p:cNvPr id="3" name="矩形 2"/>
          <p:cNvSpPr/>
          <p:nvPr/>
        </p:nvSpPr>
        <p:spPr>
          <a:xfrm>
            <a:off x="2606028" y="4107080"/>
            <a:ext cx="1175806" cy="584775"/>
          </a:xfrm>
          <a:prstGeom prst="rect">
            <a:avLst/>
          </a:prstGeom>
        </p:spPr>
        <p:txBody>
          <a:bodyPr wrap="square">
            <a:spAutoFit/>
          </a:bodyPr>
          <a:lstStyle/>
          <a:p>
            <a:pPr algn="ctr"/>
            <a:r>
              <a:rPr lang="zh-TW" altLang="en-US" sz="1600" dirty="0" smtClean="0">
                <a:solidFill>
                  <a:srgbClr val="FFFF00"/>
                </a:solidFill>
                <a:effectLst>
                  <a:outerShdw blurRad="38100" dist="38100" dir="2700000" algn="tl">
                    <a:srgbClr val="000000">
                      <a:alpha val="43137"/>
                    </a:srgbClr>
                  </a:outerShdw>
                </a:effectLst>
              </a:rPr>
              <a:t>福利</a:t>
            </a:r>
            <a:r>
              <a:rPr lang="zh-TW" altLang="en-US" sz="1600" dirty="0">
                <a:solidFill>
                  <a:srgbClr val="FFFF00"/>
                </a:solidFill>
                <a:effectLst>
                  <a:outerShdw blurRad="38100" dist="38100" dir="2700000" algn="tl">
                    <a:srgbClr val="000000">
                      <a:alpha val="43137"/>
                    </a:srgbClr>
                  </a:outerShdw>
                </a:effectLst>
              </a:rPr>
              <a:t>國家新興議題</a:t>
            </a:r>
          </a:p>
        </p:txBody>
      </p:sp>
      <p:sp>
        <p:nvSpPr>
          <p:cNvPr id="5" name="矩形 4"/>
          <p:cNvSpPr/>
          <p:nvPr/>
        </p:nvSpPr>
        <p:spPr>
          <a:xfrm>
            <a:off x="9101922" y="1579029"/>
            <a:ext cx="1985818" cy="1292662"/>
          </a:xfrm>
          <a:prstGeom prst="rect">
            <a:avLst/>
          </a:prstGeom>
        </p:spPr>
        <p:txBody>
          <a:bodyPr wrap="square">
            <a:spAutoFit/>
          </a:bodyPr>
          <a:lstStyle/>
          <a:p>
            <a:pPr algn="ctr"/>
            <a:r>
              <a:rPr lang="zh-TW" altLang="en-US" sz="2400" dirty="0">
                <a:solidFill>
                  <a:srgbClr val="FFFF00"/>
                </a:solidFill>
                <a:effectLst>
                  <a:outerShdw blurRad="38100" dist="38100" dir="2700000" algn="tl">
                    <a:srgbClr val="000000">
                      <a:alpha val="43137"/>
                    </a:srgbClr>
                  </a:outerShdw>
                </a:effectLst>
              </a:rPr>
              <a:t>呂秉翰</a:t>
            </a:r>
          </a:p>
          <a:p>
            <a:pPr algn="ctr"/>
            <a:r>
              <a:rPr lang="zh-TW" altLang="en-US" dirty="0">
                <a:solidFill>
                  <a:srgbClr val="FFFF00"/>
                </a:solidFill>
                <a:effectLst>
                  <a:outerShdw blurRad="38100" dist="38100" dir="2700000" algn="tl">
                    <a:srgbClr val="000000">
                      <a:alpha val="43137"/>
                    </a:srgbClr>
                  </a:outerShdw>
                </a:effectLst>
              </a:rPr>
              <a:t>國立空中大學</a:t>
            </a:r>
          </a:p>
          <a:p>
            <a:pPr algn="ctr"/>
            <a:r>
              <a:rPr lang="zh-TW" altLang="en-US" dirty="0">
                <a:solidFill>
                  <a:srgbClr val="FFFF00"/>
                </a:solidFill>
                <a:effectLst>
                  <a:outerShdw blurRad="38100" dist="38100" dir="2700000" algn="tl">
                    <a:srgbClr val="000000">
                      <a:alpha val="43137"/>
                    </a:srgbClr>
                  </a:outerShdw>
                </a:effectLst>
              </a:rPr>
              <a:t>社會科學系</a:t>
            </a:r>
          </a:p>
          <a:p>
            <a:pPr algn="ctr"/>
            <a:r>
              <a:rPr lang="zh-TW" altLang="en-US" dirty="0" smtClean="0">
                <a:solidFill>
                  <a:srgbClr val="FFFF00"/>
                </a:solidFill>
                <a:effectLst>
                  <a:outerShdw blurRad="38100" dist="38100" dir="2700000" algn="tl">
                    <a:srgbClr val="000000">
                      <a:alpha val="43137"/>
                    </a:srgbClr>
                  </a:outerShdw>
                </a:effectLst>
              </a:rPr>
              <a:t>副教授兼系主任</a:t>
            </a:r>
            <a:endParaRPr lang="zh-TW" alt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234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r>
                <a:rPr lang="zh-TW" altLang="en-US" sz="2000" dirty="0"/>
                <a:t>兒少性剝削之成因</a:t>
              </a:r>
              <a:endParaRPr lang="en-US" altLang="zh-CN" sz="2000" dirty="0"/>
            </a:p>
          </p:txBody>
        </p:sp>
        <p:sp>
          <p:nvSpPr>
            <p:cNvPr id="4" name="TextBox 18"/>
            <p:cNvSpPr txBox="1"/>
            <p:nvPr/>
          </p:nvSpPr>
          <p:spPr>
            <a:xfrm>
              <a:off x="3868235" y="2979411"/>
              <a:ext cx="1734494" cy="923330"/>
            </a:xfrm>
            <a:prstGeom prst="rect">
              <a:avLst/>
            </a:prstGeom>
            <a:noFill/>
          </p:spPr>
          <p:txBody>
            <a:bodyPr wrap="square" rtlCol="0">
              <a:spAutoFit/>
            </a:bodyPr>
            <a:lstStyle/>
            <a:p>
              <a:pPr lvl="1"/>
              <a:r>
                <a:rPr lang="en-US" altLang="zh-CN" sz="5400" smtClean="0">
                  <a:solidFill>
                    <a:sysClr val="windowText" lastClr="000000"/>
                  </a:solidFill>
                </a:rPr>
                <a:t>|</a:t>
              </a:r>
              <a:endParaRPr lang="zh-CN" altLang="en-US" sz="5400" dirty="0">
                <a:solidFill>
                  <a:sysClr val="windowText" lastClr="000000"/>
                </a:solidFill>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r>
                <a:rPr lang="en-US" altLang="zh-CN" sz="8800" dirty="0" smtClean="0">
                  <a:solidFill>
                    <a:sysClr val="windowText" lastClr="000000"/>
                  </a:solidFill>
                </a:rPr>
                <a:t>2</a:t>
              </a:r>
              <a:endParaRPr lang="zh-CN" altLang="en-US" sz="8800" dirty="0">
                <a:solidFill>
                  <a:sysClr val="windowText" lastClr="000000"/>
                </a:solidFill>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r>
              <a:rPr lang="en-US" altLang="zh-CN" sz="41300" dirty="0" smtClean="0"/>
              <a:t>2</a:t>
            </a:r>
            <a:endParaRPr lang="zh-CN" altLang="en-US" sz="8800" dirty="0"/>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schemeClr val="bg1"/>
                </a:solidFill>
                <a:effectLst>
                  <a:outerShdw blurRad="38100" dist="38100" dir="2700000" algn="tl">
                    <a:srgbClr val="000000">
                      <a:alpha val="43137"/>
                    </a:srgbClr>
                  </a:outerShdw>
                </a:effectLst>
              </a:rPr>
              <a:t>兒少性剝削之現況與成因</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graphicFrame>
        <p:nvGraphicFramePr>
          <p:cNvPr id="19" name="表格 18"/>
          <p:cNvGraphicFramePr>
            <a:graphicFrameLocks noGrp="1"/>
          </p:cNvGraphicFramePr>
          <p:nvPr>
            <p:extLst>
              <p:ext uri="{D42A27DB-BD31-4B8C-83A1-F6EECF244321}">
                <p14:modId xmlns:p14="http://schemas.microsoft.com/office/powerpoint/2010/main" val="4021828056"/>
              </p:ext>
            </p:extLst>
          </p:nvPr>
        </p:nvGraphicFramePr>
        <p:xfrm>
          <a:off x="4393753" y="3552111"/>
          <a:ext cx="5267960" cy="2000752"/>
        </p:xfrm>
        <a:graphic>
          <a:graphicData uri="http://schemas.openxmlformats.org/drawingml/2006/table">
            <a:tbl>
              <a:tblPr firstRow="1" firstCol="1" bandRow="1">
                <a:tableStyleId>{5C22544A-7EE6-4342-B048-85BDC9FD1C3A}</a:tableStyleId>
              </a:tblPr>
              <a:tblGrid>
                <a:gridCol w="1755775">
                  <a:extLst>
                    <a:ext uri="{9D8B030D-6E8A-4147-A177-3AD203B41FA5}">
                      <a16:colId xmlns:a16="http://schemas.microsoft.com/office/drawing/2014/main" val="292106318"/>
                    </a:ext>
                  </a:extLst>
                </a:gridCol>
                <a:gridCol w="1755775">
                  <a:extLst>
                    <a:ext uri="{9D8B030D-6E8A-4147-A177-3AD203B41FA5}">
                      <a16:colId xmlns:a16="http://schemas.microsoft.com/office/drawing/2014/main" val="3819829801"/>
                    </a:ext>
                  </a:extLst>
                </a:gridCol>
                <a:gridCol w="1756410">
                  <a:extLst>
                    <a:ext uri="{9D8B030D-6E8A-4147-A177-3AD203B41FA5}">
                      <a16:colId xmlns:a16="http://schemas.microsoft.com/office/drawing/2014/main" val="3266887094"/>
                    </a:ext>
                  </a:extLst>
                </a:gridCol>
              </a:tblGrid>
              <a:tr h="390654">
                <a:tc gridSpan="2">
                  <a:txBody>
                    <a:bodyPr/>
                    <a:lstStyle/>
                    <a:p>
                      <a:pPr algn="ctr">
                        <a:spcAft>
                          <a:spcPts val="0"/>
                        </a:spcAft>
                      </a:pPr>
                      <a:r>
                        <a:rPr lang="zh-TW" sz="1400" kern="100" dirty="0">
                          <a:effectLst/>
                        </a:rPr>
                        <a:t>間接原因</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a:txBody>
                    <a:bodyPr/>
                    <a:lstStyle/>
                    <a:p>
                      <a:pPr algn="ctr">
                        <a:spcAft>
                          <a:spcPts val="0"/>
                        </a:spcAft>
                      </a:pPr>
                      <a:r>
                        <a:rPr lang="zh-TW" sz="1400" kern="100" dirty="0">
                          <a:effectLst/>
                        </a:rPr>
                        <a:t>直接原因</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928200891"/>
                  </a:ext>
                </a:extLst>
              </a:tr>
              <a:tr h="329938">
                <a:tc>
                  <a:txBody>
                    <a:bodyPr/>
                    <a:lstStyle/>
                    <a:p>
                      <a:pPr algn="ctr">
                        <a:spcAft>
                          <a:spcPts val="0"/>
                        </a:spcAft>
                      </a:pPr>
                      <a:r>
                        <a:rPr lang="zh-TW" sz="1400" b="1" kern="100" dirty="0">
                          <a:solidFill>
                            <a:schemeClr val="bg1"/>
                          </a:solidFill>
                          <a:effectLst>
                            <a:outerShdw blurRad="38100" dist="38100" dir="2700000" algn="tl">
                              <a:srgbClr val="000000">
                                <a:alpha val="43137"/>
                              </a:srgbClr>
                            </a:outerShdw>
                          </a:effectLst>
                        </a:rPr>
                        <a:t>推力</a:t>
                      </a:r>
                      <a:endParaRPr lang="zh-TW" sz="1400" b="1" kern="100" dirty="0">
                        <a:solidFill>
                          <a:schemeClr val="bg1"/>
                        </a:solidFill>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400" b="1" kern="100" dirty="0">
                          <a:solidFill>
                            <a:schemeClr val="bg1"/>
                          </a:solidFill>
                          <a:effectLst>
                            <a:outerShdw blurRad="38100" dist="38100" dir="2700000" algn="tl">
                              <a:srgbClr val="000000">
                                <a:alpha val="43137"/>
                              </a:srgbClr>
                            </a:outerShdw>
                          </a:effectLst>
                        </a:rPr>
                        <a:t>拉力</a:t>
                      </a:r>
                      <a:endParaRPr lang="zh-TW" sz="1400" b="1" kern="100" dirty="0">
                        <a:solidFill>
                          <a:schemeClr val="bg1"/>
                        </a:solidFill>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marL="342900" lvl="0" indent="-342900" algn="just">
                        <a:spcAft>
                          <a:spcPts val="0"/>
                        </a:spcAft>
                        <a:buFont typeface="Wingdings" panose="05000000000000000000" pitchFamily="2" charset="2"/>
                        <a:buChar char=""/>
                      </a:pPr>
                      <a:endParaRPr lang="en-US" altLang="zh-TW" sz="1400" kern="100" dirty="0" smtClean="0">
                        <a:effectLst/>
                      </a:endParaRPr>
                    </a:p>
                    <a:p>
                      <a:pPr marL="342900" lvl="0" indent="-342900" algn="just">
                        <a:spcAft>
                          <a:spcPts val="0"/>
                        </a:spcAft>
                        <a:buFont typeface="Wingdings" panose="05000000000000000000" pitchFamily="2" charset="2"/>
                        <a:buChar char=""/>
                      </a:pPr>
                      <a:r>
                        <a:rPr lang="zh-TW" sz="1400" kern="100" dirty="0" smtClean="0">
                          <a:effectLst/>
                        </a:rPr>
                        <a:t>被</a:t>
                      </a:r>
                      <a:r>
                        <a:rPr lang="zh-TW" sz="1400" kern="100" dirty="0">
                          <a:effectLst/>
                        </a:rPr>
                        <a:t>販賣脅迫</a:t>
                      </a:r>
                    </a:p>
                    <a:p>
                      <a:pPr marL="342900" lvl="0" indent="-342900" algn="just">
                        <a:spcAft>
                          <a:spcPts val="0"/>
                        </a:spcAft>
                        <a:buFont typeface="Wingdings" panose="05000000000000000000" pitchFamily="2" charset="2"/>
                        <a:buChar char=""/>
                      </a:pPr>
                      <a:r>
                        <a:rPr lang="zh-TW" sz="1400" kern="100" dirty="0">
                          <a:effectLst/>
                        </a:rPr>
                        <a:t>經濟需求</a:t>
                      </a:r>
                    </a:p>
                    <a:p>
                      <a:pPr marL="342900" lvl="0" indent="-342900" algn="just">
                        <a:spcAft>
                          <a:spcPts val="0"/>
                        </a:spcAft>
                        <a:buFont typeface="Wingdings" panose="05000000000000000000" pitchFamily="2" charset="2"/>
                        <a:buChar char=""/>
                      </a:pPr>
                      <a:r>
                        <a:rPr lang="zh-TW" sz="1400" kern="100" dirty="0">
                          <a:effectLst/>
                        </a:rPr>
                        <a:t>親友慫恿</a:t>
                      </a:r>
                    </a:p>
                    <a:p>
                      <a:pPr marL="342900" lvl="0" indent="-342900" algn="just">
                        <a:spcAft>
                          <a:spcPts val="0"/>
                        </a:spcAft>
                        <a:buFont typeface="Wingdings" panose="05000000000000000000" pitchFamily="2" charset="2"/>
                        <a:buChar char=""/>
                      </a:pPr>
                      <a:r>
                        <a:rPr lang="zh-TW" sz="1400" kern="100" dirty="0">
                          <a:effectLst/>
                        </a:rPr>
                        <a:t>逃家</a:t>
                      </a:r>
                    </a:p>
                    <a:p>
                      <a:pPr marL="342900" lvl="0" indent="-342900" algn="just">
                        <a:spcAft>
                          <a:spcPts val="0"/>
                        </a:spcAft>
                        <a:buFont typeface="Wingdings" panose="05000000000000000000" pitchFamily="2" charset="2"/>
                        <a:buChar char=""/>
                      </a:pPr>
                      <a:r>
                        <a:rPr lang="zh-TW" sz="1400" kern="100" dirty="0">
                          <a:effectLst/>
                        </a:rPr>
                        <a:t>求職被騙</a:t>
                      </a:r>
                    </a:p>
                    <a:p>
                      <a:pPr marL="342900" lvl="0" indent="-342900" algn="just">
                        <a:spcAft>
                          <a:spcPts val="0"/>
                        </a:spcAft>
                        <a:buFont typeface="Wingdings" panose="05000000000000000000" pitchFamily="2" charset="2"/>
                        <a:buChar char=""/>
                      </a:pPr>
                      <a:r>
                        <a:rPr lang="zh-TW" sz="1400" kern="100" dirty="0">
                          <a:effectLst/>
                        </a:rPr>
                        <a:t>網路誘拐</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3063369198"/>
                  </a:ext>
                </a:extLst>
              </a:tr>
              <a:tr h="0">
                <a:tc>
                  <a:txBody>
                    <a:bodyPr/>
                    <a:lstStyle/>
                    <a:p>
                      <a:pPr marL="342900" lvl="0" indent="-342900" algn="just">
                        <a:spcAft>
                          <a:spcPts val="0"/>
                        </a:spcAft>
                        <a:buFont typeface="Wingdings" panose="05000000000000000000" pitchFamily="2" charset="2"/>
                        <a:buChar char=""/>
                      </a:pPr>
                      <a:r>
                        <a:rPr lang="zh-TW" sz="1400" b="0" kern="100" dirty="0">
                          <a:effectLst/>
                        </a:rPr>
                        <a:t>貧窮</a:t>
                      </a:r>
                    </a:p>
                    <a:p>
                      <a:pPr marL="342900" lvl="0" indent="-342900" algn="just">
                        <a:spcAft>
                          <a:spcPts val="0"/>
                        </a:spcAft>
                        <a:buFont typeface="Wingdings" panose="05000000000000000000" pitchFamily="2" charset="2"/>
                        <a:buChar char=""/>
                      </a:pPr>
                      <a:r>
                        <a:rPr lang="zh-TW" sz="1400" b="0" kern="100" dirty="0">
                          <a:effectLst/>
                        </a:rPr>
                        <a:t>童年身分受傷害的家庭經驗</a:t>
                      </a:r>
                    </a:p>
                    <a:p>
                      <a:pPr marL="342900" lvl="0" indent="-342900" algn="just">
                        <a:spcAft>
                          <a:spcPts val="0"/>
                        </a:spcAft>
                        <a:buFont typeface="Wingdings" panose="05000000000000000000" pitchFamily="2" charset="2"/>
                        <a:buChar char=""/>
                      </a:pPr>
                      <a:r>
                        <a:rPr lang="zh-TW" sz="1400" b="0" kern="100" dirty="0">
                          <a:effectLst/>
                        </a:rPr>
                        <a:t>遭受性傷害</a:t>
                      </a:r>
                    </a:p>
                    <a:p>
                      <a:pPr marL="342900" lvl="0" indent="-342900" algn="just">
                        <a:spcAft>
                          <a:spcPts val="0"/>
                        </a:spcAft>
                        <a:buFont typeface="Wingdings" panose="05000000000000000000" pitchFamily="2" charset="2"/>
                        <a:buChar char=""/>
                      </a:pPr>
                      <a:r>
                        <a:rPr lang="zh-TW" sz="1400" b="0" kern="100" dirty="0">
                          <a:effectLst/>
                        </a:rPr>
                        <a:t>性認同問題</a:t>
                      </a:r>
                      <a:endParaRPr lang="zh-TW" sz="1400" b="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marL="342900" lvl="0" indent="-342900" algn="just">
                        <a:spcAft>
                          <a:spcPts val="0"/>
                        </a:spcAft>
                        <a:buFont typeface="Wingdings" panose="05000000000000000000" pitchFamily="2" charset="2"/>
                        <a:buChar char=""/>
                      </a:pPr>
                      <a:r>
                        <a:rPr lang="zh-TW" sz="1400" kern="100" dirty="0">
                          <a:effectLst/>
                        </a:rPr>
                        <a:t>青春期的寂寞</a:t>
                      </a:r>
                    </a:p>
                    <a:p>
                      <a:pPr marL="342900" lvl="0" indent="-342900" algn="just">
                        <a:spcAft>
                          <a:spcPts val="0"/>
                        </a:spcAft>
                        <a:buFont typeface="Wingdings" panose="05000000000000000000" pitchFamily="2" charset="2"/>
                        <a:buChar char=""/>
                      </a:pPr>
                      <a:r>
                        <a:rPr lang="zh-TW" sz="1400" kern="100" dirty="0">
                          <a:effectLst/>
                        </a:rPr>
                        <a:t>社會高度物質化的「名牌」風尚潮流</a:t>
                      </a:r>
                    </a:p>
                    <a:p>
                      <a:pPr marL="342900" lvl="0" indent="-342900" algn="just">
                        <a:spcAft>
                          <a:spcPts val="0"/>
                        </a:spcAft>
                        <a:buFont typeface="Wingdings" panose="05000000000000000000" pitchFamily="2" charset="2"/>
                        <a:buChar char=""/>
                      </a:pPr>
                      <a:r>
                        <a:rPr lang="zh-TW" sz="1400" kern="100" dirty="0">
                          <a:effectLst/>
                        </a:rPr>
                        <a:t>不安全的網路使用方式</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vMerge="1">
                  <a:txBody>
                    <a:bodyPr/>
                    <a:lstStyle/>
                    <a:p>
                      <a:endParaRPr lang="zh-TW" altLang="en-US"/>
                    </a:p>
                  </a:txBody>
                  <a:tcPr/>
                </a:tc>
                <a:extLst>
                  <a:ext uri="{0D108BD9-81ED-4DB2-BD59-A6C34878D82A}">
                    <a16:rowId xmlns:a16="http://schemas.microsoft.com/office/drawing/2014/main" val="3717130680"/>
                  </a:ext>
                </a:extLst>
              </a:tr>
            </a:tbl>
          </a:graphicData>
        </a:graphic>
      </p:graphicFrame>
      <p:sp>
        <p:nvSpPr>
          <p:cNvPr id="20" name="矩形 19"/>
          <p:cNvSpPr/>
          <p:nvPr/>
        </p:nvSpPr>
        <p:spPr>
          <a:xfrm>
            <a:off x="9945868" y="3552111"/>
            <a:ext cx="1394577" cy="523220"/>
          </a:xfrm>
          <a:prstGeom prst="rect">
            <a:avLst/>
          </a:prstGeom>
        </p:spPr>
        <p:txBody>
          <a:bodyPr wrap="square">
            <a:spAutoFit/>
          </a:bodyPr>
          <a:lstStyle/>
          <a:p>
            <a:pPr algn="ctr"/>
            <a:r>
              <a:rPr lang="zh-TW" altLang="en-US" sz="1400" dirty="0">
                <a:latin typeface="標楷體" panose="03000509000000000000" pitchFamily="65" charset="-120"/>
                <a:ea typeface="標楷體" panose="03000509000000000000" pitchFamily="65" charset="-120"/>
              </a:rPr>
              <a:t>表</a:t>
            </a:r>
            <a:r>
              <a:rPr lang="en-US" altLang="zh-TW" sz="1400" dirty="0">
                <a:latin typeface="標楷體" panose="03000509000000000000" pitchFamily="65" charset="-120"/>
                <a:ea typeface="標楷體" panose="03000509000000000000" pitchFamily="65" charset="-120"/>
              </a:rPr>
              <a:t>5</a:t>
            </a:r>
            <a:r>
              <a:rPr lang="zh-TW" altLang="en-US" sz="1400" dirty="0">
                <a:latin typeface="標楷體" panose="03000509000000000000" pitchFamily="65" charset="-120"/>
                <a:ea typeface="標楷體" panose="03000509000000000000" pitchFamily="65" charset="-120"/>
              </a:rPr>
              <a:t>：兒少性剝削之原因</a:t>
            </a:r>
          </a:p>
        </p:txBody>
      </p:sp>
    </p:spTree>
    <p:extLst>
      <p:ext uri="{BB962C8B-B14F-4D97-AF65-F5344CB8AC3E}">
        <p14:creationId xmlns:p14="http://schemas.microsoft.com/office/powerpoint/2010/main" val="971637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兒少性剝削之成因</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兒少性剝削之現況與成因</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20" name="矩形 19"/>
          <p:cNvSpPr/>
          <p:nvPr/>
        </p:nvSpPr>
        <p:spPr>
          <a:xfrm>
            <a:off x="10181538" y="3459778"/>
            <a:ext cx="1404004" cy="738664"/>
          </a:xfrm>
          <a:prstGeom prst="rect">
            <a:avLst/>
          </a:prstGeom>
        </p:spPr>
        <p:txBody>
          <a:bodyPr wrap="square">
            <a:spAutoFit/>
          </a:bodyPr>
          <a:lstStyle/>
          <a:p>
            <a:pPr lvl="0" algn="ctr"/>
            <a:r>
              <a:rPr lang="zh-TW" altLang="en-US" sz="1400" dirty="0">
                <a:solidFill>
                  <a:prstClr val="black"/>
                </a:solidFill>
                <a:latin typeface="標楷體" panose="03000509000000000000" pitchFamily="65" charset="-120"/>
                <a:ea typeface="標楷體" panose="03000509000000000000" pitchFamily="65" charset="-120"/>
              </a:rPr>
              <a:t>表</a:t>
            </a:r>
            <a:r>
              <a:rPr lang="en-US" altLang="zh-TW" sz="1400" dirty="0">
                <a:solidFill>
                  <a:prstClr val="black"/>
                </a:solidFill>
                <a:latin typeface="標楷體" panose="03000509000000000000" pitchFamily="65" charset="-120"/>
                <a:ea typeface="標楷體" panose="03000509000000000000" pitchFamily="65" charset="-120"/>
              </a:rPr>
              <a:t>6</a:t>
            </a:r>
            <a:r>
              <a:rPr lang="zh-TW" altLang="en-US" sz="1400" dirty="0">
                <a:solidFill>
                  <a:prstClr val="black"/>
                </a:solidFill>
                <a:latin typeface="標楷體" panose="03000509000000000000" pitchFamily="65" charset="-120"/>
                <a:ea typeface="標楷體" panose="03000509000000000000" pitchFamily="65" charset="-120"/>
              </a:rPr>
              <a:t>：</a:t>
            </a:r>
            <a:r>
              <a:rPr lang="en-US" altLang="zh-TW" sz="1400" dirty="0">
                <a:solidFill>
                  <a:prstClr val="black"/>
                </a:solidFill>
                <a:latin typeface="標楷體" panose="03000509000000000000" pitchFamily="65" charset="-120"/>
                <a:ea typeface="標楷體" panose="03000509000000000000" pitchFamily="65" charset="-120"/>
              </a:rPr>
              <a:t>106</a:t>
            </a:r>
            <a:r>
              <a:rPr lang="zh-TW" altLang="en-US" sz="1400" dirty="0">
                <a:solidFill>
                  <a:prstClr val="black"/>
                </a:solidFill>
                <a:latin typeface="標楷體" panose="03000509000000000000" pitchFamily="65" charset="-120"/>
                <a:ea typeface="標楷體" panose="03000509000000000000" pitchFamily="65" charset="-120"/>
              </a:rPr>
              <a:t>年兒少性剝削具體原因</a:t>
            </a:r>
            <a:endParaRPr kumimoji="0" lang="zh-TW" altLang="en-US" sz="14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2466231695"/>
              </p:ext>
            </p:extLst>
          </p:nvPr>
        </p:nvGraphicFramePr>
        <p:xfrm>
          <a:off x="4420889" y="3462327"/>
          <a:ext cx="5655538" cy="2426335"/>
        </p:xfrm>
        <a:graphic>
          <a:graphicData uri="http://schemas.openxmlformats.org/drawingml/2006/table">
            <a:tbl>
              <a:tblPr firstRow="1" firstCol="1" bandRow="1">
                <a:tableStyleId>{5C22544A-7EE6-4342-B048-85BDC9FD1C3A}</a:tableStyleId>
              </a:tblPr>
              <a:tblGrid>
                <a:gridCol w="443496">
                  <a:extLst>
                    <a:ext uri="{9D8B030D-6E8A-4147-A177-3AD203B41FA5}">
                      <a16:colId xmlns:a16="http://schemas.microsoft.com/office/drawing/2014/main" val="4218636532"/>
                    </a:ext>
                  </a:extLst>
                </a:gridCol>
                <a:gridCol w="407721">
                  <a:extLst>
                    <a:ext uri="{9D8B030D-6E8A-4147-A177-3AD203B41FA5}">
                      <a16:colId xmlns:a16="http://schemas.microsoft.com/office/drawing/2014/main" val="3876439608"/>
                    </a:ext>
                  </a:extLst>
                </a:gridCol>
                <a:gridCol w="372960">
                  <a:extLst>
                    <a:ext uri="{9D8B030D-6E8A-4147-A177-3AD203B41FA5}">
                      <a16:colId xmlns:a16="http://schemas.microsoft.com/office/drawing/2014/main" val="1324159928"/>
                    </a:ext>
                  </a:extLst>
                </a:gridCol>
                <a:gridCol w="372960">
                  <a:extLst>
                    <a:ext uri="{9D8B030D-6E8A-4147-A177-3AD203B41FA5}">
                      <a16:colId xmlns:a16="http://schemas.microsoft.com/office/drawing/2014/main" val="2346152273"/>
                    </a:ext>
                  </a:extLst>
                </a:gridCol>
                <a:gridCol w="372960">
                  <a:extLst>
                    <a:ext uri="{9D8B030D-6E8A-4147-A177-3AD203B41FA5}">
                      <a16:colId xmlns:a16="http://schemas.microsoft.com/office/drawing/2014/main" val="4102634749"/>
                    </a:ext>
                  </a:extLst>
                </a:gridCol>
                <a:gridCol w="372960">
                  <a:extLst>
                    <a:ext uri="{9D8B030D-6E8A-4147-A177-3AD203B41FA5}">
                      <a16:colId xmlns:a16="http://schemas.microsoft.com/office/drawing/2014/main" val="3204286950"/>
                    </a:ext>
                  </a:extLst>
                </a:gridCol>
                <a:gridCol w="372960">
                  <a:extLst>
                    <a:ext uri="{9D8B030D-6E8A-4147-A177-3AD203B41FA5}">
                      <a16:colId xmlns:a16="http://schemas.microsoft.com/office/drawing/2014/main" val="1346462999"/>
                    </a:ext>
                  </a:extLst>
                </a:gridCol>
                <a:gridCol w="372960">
                  <a:extLst>
                    <a:ext uri="{9D8B030D-6E8A-4147-A177-3AD203B41FA5}">
                      <a16:colId xmlns:a16="http://schemas.microsoft.com/office/drawing/2014/main" val="2089764570"/>
                    </a:ext>
                  </a:extLst>
                </a:gridCol>
                <a:gridCol w="391302">
                  <a:extLst>
                    <a:ext uri="{9D8B030D-6E8A-4147-A177-3AD203B41FA5}">
                      <a16:colId xmlns:a16="http://schemas.microsoft.com/office/drawing/2014/main" val="2334586057"/>
                    </a:ext>
                  </a:extLst>
                </a:gridCol>
                <a:gridCol w="391302">
                  <a:extLst>
                    <a:ext uri="{9D8B030D-6E8A-4147-A177-3AD203B41FA5}">
                      <a16:colId xmlns:a16="http://schemas.microsoft.com/office/drawing/2014/main" val="1692446803"/>
                    </a:ext>
                  </a:extLst>
                </a:gridCol>
                <a:gridCol w="448367">
                  <a:extLst>
                    <a:ext uri="{9D8B030D-6E8A-4147-A177-3AD203B41FA5}">
                      <a16:colId xmlns:a16="http://schemas.microsoft.com/office/drawing/2014/main" val="3233914822"/>
                    </a:ext>
                  </a:extLst>
                </a:gridCol>
                <a:gridCol w="448367">
                  <a:extLst>
                    <a:ext uri="{9D8B030D-6E8A-4147-A177-3AD203B41FA5}">
                      <a16:colId xmlns:a16="http://schemas.microsoft.com/office/drawing/2014/main" val="4230969415"/>
                    </a:ext>
                  </a:extLst>
                </a:gridCol>
                <a:gridCol w="448367">
                  <a:extLst>
                    <a:ext uri="{9D8B030D-6E8A-4147-A177-3AD203B41FA5}">
                      <a16:colId xmlns:a16="http://schemas.microsoft.com/office/drawing/2014/main" val="2923387192"/>
                    </a:ext>
                  </a:extLst>
                </a:gridCol>
                <a:gridCol w="438856">
                  <a:extLst>
                    <a:ext uri="{9D8B030D-6E8A-4147-A177-3AD203B41FA5}">
                      <a16:colId xmlns:a16="http://schemas.microsoft.com/office/drawing/2014/main" val="2706830586"/>
                    </a:ext>
                  </a:extLst>
                </a:gridCol>
              </a:tblGrid>
              <a:tr h="304800">
                <a:tc rowSpan="3">
                  <a:txBody>
                    <a:bodyPr/>
                    <a:lstStyle/>
                    <a:p>
                      <a:pPr algn="ctr">
                        <a:spcAft>
                          <a:spcPts val="0"/>
                        </a:spcAft>
                      </a:pPr>
                      <a:r>
                        <a:rPr lang="en-US" sz="1200" kern="100" dirty="0">
                          <a:effectLst/>
                        </a:rPr>
                        <a:t>106</a:t>
                      </a:r>
                      <a:endParaRPr lang="zh-TW" sz="1200" kern="100" dirty="0">
                        <a:effectLst/>
                      </a:endParaRPr>
                    </a:p>
                    <a:p>
                      <a:pPr algn="ctr">
                        <a:spcAft>
                          <a:spcPts val="0"/>
                        </a:spcAft>
                      </a:pPr>
                      <a:r>
                        <a:rPr lang="zh-TW" sz="1200" kern="100" dirty="0">
                          <a:effectLst/>
                        </a:rPr>
                        <a:t>年</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gridSpan="8">
                  <a:txBody>
                    <a:bodyPr/>
                    <a:lstStyle/>
                    <a:p>
                      <a:pPr algn="ctr">
                        <a:spcAft>
                          <a:spcPts val="0"/>
                        </a:spcAft>
                      </a:pPr>
                      <a:r>
                        <a:rPr lang="zh-TW" sz="1200" kern="100">
                          <a:effectLst/>
                        </a:rPr>
                        <a:t>被害人被性剝削原因</a:t>
                      </a:r>
                      <a:r>
                        <a:rPr lang="en-US" sz="1200" kern="100">
                          <a:effectLst/>
                        </a:rPr>
                        <a:t>(</a:t>
                      </a:r>
                      <a:r>
                        <a:rPr lang="zh-TW" sz="1200" kern="100">
                          <a:effectLst/>
                        </a:rPr>
                        <a:t>人次</a:t>
                      </a:r>
                      <a:r>
                        <a:rPr lang="en-US" sz="1200" kern="100">
                          <a:effectLst/>
                        </a:rPr>
                        <a:t>)</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5">
                  <a:txBody>
                    <a:bodyPr/>
                    <a:lstStyle/>
                    <a:p>
                      <a:pPr algn="ctr">
                        <a:spcAft>
                          <a:spcPts val="0"/>
                        </a:spcAft>
                      </a:pPr>
                      <a:r>
                        <a:rPr lang="zh-TW" sz="1200" kern="100">
                          <a:effectLst/>
                        </a:rPr>
                        <a:t>運用網路犯罪情形</a:t>
                      </a:r>
                      <a:r>
                        <a:rPr lang="en-US" sz="1200" kern="100">
                          <a:effectLst/>
                        </a:rPr>
                        <a:t>(</a:t>
                      </a:r>
                      <a:r>
                        <a:rPr lang="zh-TW" sz="1200" kern="100">
                          <a:effectLst/>
                        </a:rPr>
                        <a:t>人次</a:t>
                      </a:r>
                      <a:r>
                        <a:rPr lang="en-US" sz="1200" kern="100">
                          <a:effectLst/>
                        </a:rPr>
                        <a:t>)</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401927129"/>
                  </a:ext>
                </a:extLst>
              </a:tr>
              <a:tr h="302260">
                <a:tc vMerge="1">
                  <a:txBody>
                    <a:bodyPr/>
                    <a:lstStyle/>
                    <a:p>
                      <a:endParaRPr lang="zh-TW" altLang="en-US"/>
                    </a:p>
                  </a:txBody>
                  <a:tcPr/>
                </a:tc>
                <a:tc rowSpan="2">
                  <a:txBody>
                    <a:bodyPr/>
                    <a:lstStyle/>
                    <a:p>
                      <a:pPr algn="ctr">
                        <a:spcAft>
                          <a:spcPts val="0"/>
                        </a:spcAft>
                      </a:pPr>
                      <a:r>
                        <a:rPr lang="zh-TW" sz="1100" kern="100">
                          <a:effectLst/>
                        </a:rPr>
                        <a:t>小計</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家庭經濟需求</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個人經濟需求</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被誘拐或被騙</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被迫</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遭買賣質押</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好奇</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其他</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zh-TW" sz="1100" kern="100">
                          <a:effectLst/>
                        </a:rPr>
                        <a:t>小計</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gridSpan="3">
                  <a:txBody>
                    <a:bodyPr/>
                    <a:lstStyle/>
                    <a:p>
                      <a:pPr algn="ctr">
                        <a:spcAft>
                          <a:spcPts val="0"/>
                        </a:spcAft>
                      </a:pPr>
                      <a:r>
                        <a:rPr lang="zh-TW" sz="1100" kern="100">
                          <a:effectLst/>
                        </a:rPr>
                        <a:t>網路犯罪工具</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hMerge="1">
                  <a:txBody>
                    <a:bodyPr/>
                    <a:lstStyle/>
                    <a:p>
                      <a:endParaRPr lang="zh-TW" altLang="en-US"/>
                    </a:p>
                  </a:txBody>
                  <a:tcPr/>
                </a:tc>
                <a:tc rowSpan="2">
                  <a:txBody>
                    <a:bodyPr/>
                    <a:lstStyle/>
                    <a:p>
                      <a:pPr algn="ctr">
                        <a:spcAft>
                          <a:spcPts val="0"/>
                        </a:spcAft>
                      </a:pPr>
                      <a:r>
                        <a:rPr lang="zh-TW" sz="1100" kern="100">
                          <a:effectLst/>
                        </a:rPr>
                        <a:t>非網路犯罪</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511846285"/>
                  </a:ext>
                </a:extLst>
              </a:tr>
              <a:tr h="90297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100" kern="100">
                          <a:effectLst/>
                        </a:rPr>
                        <a:t>網站</a:t>
                      </a:r>
                      <a:endParaRPr lang="zh-TW" sz="1200" kern="100">
                        <a:effectLst/>
                      </a:endParaRPr>
                    </a:p>
                    <a:p>
                      <a:pPr algn="ctr">
                        <a:spcAft>
                          <a:spcPts val="0"/>
                        </a:spcAft>
                      </a:pPr>
                      <a:r>
                        <a:rPr lang="en-US" sz="900" kern="100">
                          <a:effectLst/>
                        </a:rPr>
                        <a:t>(</a:t>
                      </a:r>
                      <a:r>
                        <a:rPr lang="zh-TW" sz="900" kern="100">
                          <a:effectLst/>
                        </a:rPr>
                        <a:t>含社群網站</a:t>
                      </a:r>
                      <a:r>
                        <a:rPr lang="en-US" sz="900" kern="100">
                          <a:effectLst/>
                        </a:rPr>
                        <a:t>)</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100" kern="100">
                          <a:effectLst/>
                        </a:rPr>
                        <a:t>通訊軟體</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100" kern="100">
                          <a:effectLst/>
                        </a:rPr>
                        <a:t>其他平臺</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vMerge="1">
                  <a:txBody>
                    <a:bodyPr/>
                    <a:lstStyle/>
                    <a:p>
                      <a:endParaRPr lang="zh-TW" altLang="en-US"/>
                    </a:p>
                  </a:txBody>
                  <a:tcPr/>
                </a:tc>
                <a:extLst>
                  <a:ext uri="{0D108BD9-81ED-4DB2-BD59-A6C34878D82A}">
                    <a16:rowId xmlns:a16="http://schemas.microsoft.com/office/drawing/2014/main" val="912612505"/>
                  </a:ext>
                </a:extLst>
              </a:tr>
              <a:tr h="305435">
                <a:tc>
                  <a:txBody>
                    <a:bodyPr/>
                    <a:lstStyle/>
                    <a:p>
                      <a:pPr algn="ctr">
                        <a:spcAft>
                          <a:spcPts val="0"/>
                        </a:spcAft>
                      </a:pPr>
                      <a:r>
                        <a:rPr lang="zh-TW" sz="1200" kern="100" dirty="0">
                          <a:effectLst/>
                        </a:rPr>
                        <a:t>總計</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100" dirty="0">
                          <a:effectLst/>
                        </a:rPr>
                        <a:t>829</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34</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233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239</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97</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78</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148</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845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222</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222</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145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256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461034412"/>
                  </a:ext>
                </a:extLst>
              </a:tr>
              <a:tr h="305435">
                <a:tc>
                  <a:txBody>
                    <a:bodyPr/>
                    <a:lstStyle/>
                    <a:p>
                      <a:pPr algn="ctr">
                        <a:spcAft>
                          <a:spcPts val="0"/>
                        </a:spcAft>
                      </a:pPr>
                      <a:r>
                        <a:rPr lang="zh-TW" sz="1200" kern="100">
                          <a:effectLst/>
                        </a:rPr>
                        <a:t>男</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100">
                          <a:effectLst/>
                        </a:rPr>
                        <a:t>113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144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54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41</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15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34</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2409332608"/>
                  </a:ext>
                </a:extLst>
              </a:tr>
              <a:tr h="305435">
                <a:tc>
                  <a:txBody>
                    <a:bodyPr/>
                    <a:lstStyle/>
                    <a:p>
                      <a:pPr algn="ctr">
                        <a:spcAft>
                          <a:spcPts val="0"/>
                        </a:spcAft>
                      </a:pPr>
                      <a:r>
                        <a:rPr lang="zh-TW" sz="1200" kern="100">
                          <a:effectLst/>
                        </a:rPr>
                        <a:t>女</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100">
                          <a:effectLst/>
                        </a:rPr>
                        <a:t>716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31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219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211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73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59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123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701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168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181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a:effectLst/>
                        </a:rPr>
                        <a:t>130</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en-US" sz="1200" kern="100" dirty="0">
                          <a:effectLst/>
                        </a:rPr>
                        <a:t>222</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545324366"/>
                  </a:ext>
                </a:extLst>
              </a:tr>
            </a:tbl>
          </a:graphicData>
        </a:graphic>
      </p:graphicFrame>
    </p:spTree>
    <p:extLst>
      <p:ext uri="{BB962C8B-B14F-4D97-AF65-F5344CB8AC3E}">
        <p14:creationId xmlns:p14="http://schemas.microsoft.com/office/powerpoint/2010/main" val="2128101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r>
                <a:rPr lang="zh-TW" altLang="en-US" sz="2000" dirty="0"/>
                <a:t>兒童權利公約之影響</a:t>
              </a:r>
              <a:endParaRPr lang="en-US" altLang="zh-CN" sz="2000" dirty="0"/>
            </a:p>
          </p:txBody>
        </p:sp>
        <p:sp>
          <p:nvSpPr>
            <p:cNvPr id="4" name="TextBox 18"/>
            <p:cNvSpPr txBox="1"/>
            <p:nvPr/>
          </p:nvSpPr>
          <p:spPr>
            <a:xfrm>
              <a:off x="3868235" y="2979411"/>
              <a:ext cx="1734494" cy="923330"/>
            </a:xfrm>
            <a:prstGeom prst="rect">
              <a:avLst/>
            </a:prstGeom>
            <a:noFill/>
          </p:spPr>
          <p:txBody>
            <a:bodyPr wrap="square" rtlCol="0">
              <a:spAutoFit/>
            </a:bodyPr>
            <a:lstStyle/>
            <a:p>
              <a:pPr lvl="1"/>
              <a:r>
                <a:rPr lang="en-US" altLang="zh-CN" sz="5400" smtClean="0">
                  <a:solidFill>
                    <a:sysClr val="windowText" lastClr="000000"/>
                  </a:solidFill>
                </a:rPr>
                <a:t>|</a:t>
              </a:r>
              <a:endParaRPr lang="zh-CN" altLang="en-US" sz="5400" dirty="0">
                <a:solidFill>
                  <a:sysClr val="windowText" lastClr="000000"/>
                </a:solidFill>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r>
                <a:rPr lang="en-US" altLang="zh-CN" sz="8800" dirty="0" smtClean="0">
                  <a:solidFill>
                    <a:sysClr val="windowText" lastClr="000000"/>
                  </a:solidFill>
                </a:rPr>
                <a:t>1</a:t>
              </a:r>
              <a:endParaRPr lang="zh-CN" altLang="en-US" sz="8800" dirty="0">
                <a:solidFill>
                  <a:sysClr val="windowText" lastClr="000000"/>
                </a:solidFill>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r>
              <a:rPr lang="en-US" altLang="zh-CN" sz="41300" dirty="0" smtClean="0"/>
              <a:t>3</a:t>
            </a:r>
            <a:endParaRPr lang="zh-CN" altLang="en-US" sz="8800" dirty="0"/>
          </a:p>
        </p:txBody>
      </p:sp>
      <p:grpSp>
        <p:nvGrpSpPr>
          <p:cNvPr id="7" name="组合 401"/>
          <p:cNvGrpSpPr/>
          <p:nvPr/>
        </p:nvGrpSpPr>
        <p:grpSpPr>
          <a:xfrm>
            <a:off x="2422688" y="1874682"/>
            <a:ext cx="493964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88941" y="1928565"/>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schemeClr val="bg1"/>
                </a:solidFill>
                <a:effectLst>
                  <a:outerShdw blurRad="38100" dist="38100" dir="2700000" algn="tl">
                    <a:srgbClr val="000000">
                      <a:alpha val="43137"/>
                    </a:srgbClr>
                  </a:outerShdw>
                </a:effectLst>
              </a:rPr>
              <a:t>兒少性剝削條例之重要變革</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
        <p:nvSpPr>
          <p:cNvPr id="20" name="矩形 19"/>
          <p:cNvSpPr/>
          <p:nvPr/>
        </p:nvSpPr>
        <p:spPr>
          <a:xfrm>
            <a:off x="4241489" y="3552111"/>
            <a:ext cx="7061249" cy="2123658"/>
          </a:xfrm>
          <a:prstGeom prst="rect">
            <a:avLst/>
          </a:prstGeom>
        </p:spPr>
        <p:txBody>
          <a:bodyPr wrap="square">
            <a:spAutoFit/>
          </a:bodyPr>
          <a:lstStyle/>
          <a:p>
            <a:pPr lvl="0" algn="just"/>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兒少性剝削條例於</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104</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年修正第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條修正理由：</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「保護兒童及少年免於遭致性剝削，乃普世價值。依據聯合國</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兒童權利公約</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第三十四條及</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兒童權利公約關於買賣兒童、兒童賣淫和兒童色情製品問題的任擇議定書</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，透過利益（如現金、物品或勞務）交換而侵犯兒童少年與其權利，即是對兒童少年之</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性剝削</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 」</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Light"/>
              <a:ea typeface="微软雅黑"/>
            </a:endParaRPr>
          </a:p>
        </p:txBody>
      </p:sp>
    </p:spTree>
    <p:extLst>
      <p:ext uri="{BB962C8B-B14F-4D97-AF65-F5344CB8AC3E}">
        <p14:creationId xmlns:p14="http://schemas.microsoft.com/office/powerpoint/2010/main" val="3729391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兒少性交易條例與兒少性剝削條例之不同</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93964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88941" y="1928565"/>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兒少性剝削條例之重要變革</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41489" y="3552111"/>
            <a:ext cx="7061249" cy="1938992"/>
          </a:xfrm>
          <a:prstGeom prst="rect">
            <a:avLst/>
          </a:prstGeom>
        </p:spPr>
        <p:txBody>
          <a:bodyPr wrap="square">
            <a:spAutoFit/>
          </a:bodyPr>
          <a:lstStyle/>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Times New Roman" panose="02020603050405020304" pitchFamily="18" charset="0"/>
              </a:rPr>
              <a:t>（一）法律名稱</a:t>
            </a:r>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Times New Roman" panose="02020603050405020304" pitchFamily="18" charset="0"/>
              </a:rPr>
              <a:t>改變</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Times New Roman" panose="02020603050405020304" pitchFamily="18" charset="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（二）擴大兒少保護</a:t>
            </a:r>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範圍</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（三）被害人安置需經專業</a:t>
            </a:r>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評估</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（四）違法行為之增設與加重</a:t>
            </a:r>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刑責</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（五）課予網際網路業者一定責任</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857389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現行兒少性剝削條例之規範內容</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93964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88941" y="1928565"/>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兒少性剝削條例之重要變革</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41489" y="3552111"/>
            <a:ext cx="7061249" cy="1938992"/>
          </a:xfrm>
          <a:prstGeom prst="rect">
            <a:avLst/>
          </a:prstGeom>
        </p:spPr>
        <p:txBody>
          <a:bodyPr wrap="square">
            <a:spAutoFit/>
          </a:bodyPr>
          <a:lstStyle/>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Times New Roman" panose="02020603050405020304" pitchFamily="18" charset="0"/>
              </a:rPr>
              <a:t>（一）「第一章 總則」</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cs typeface="Times New Roman" panose="02020603050405020304" pitchFamily="18" charset="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（二）「第二章 救援及保護」</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（三）「第三章 安置及服務」</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（四）「第四章 罰則</a:t>
            </a:r>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a:t>
            </a:r>
            <a:endParaRPr lang="en-US" altLang="zh-TW"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algn="just"/>
            <a:r>
              <a:rPr lang="zh-TW" altLang="en-US" sz="2400" b="1" dirty="0" smtClean="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a:t>
            </a:r>
            <a:r>
              <a:rPr lang="zh-TW" altLang="en-US" sz="2400" b="1" dirty="0">
                <a:solidFill>
                  <a:prstClr val="white"/>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五）「第五章 附則」</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76953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兒少性剝削條例衍生之相關子法</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93964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88941" y="1928565"/>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兒少性剝削條例之重要變革</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41489" y="3552111"/>
            <a:ext cx="7061249" cy="1569660"/>
          </a:xfrm>
          <a:prstGeom prst="rect">
            <a:avLst/>
          </a:prstGeom>
        </p:spPr>
        <p:txBody>
          <a:bodyPr wrap="square">
            <a:spAutoFit/>
          </a:bodyPr>
          <a:lstStyle/>
          <a:p>
            <a:pPr marL="342900" lvl="0" indent="-342900" algn="just">
              <a:buFont typeface="Wingdings" panose="05000000000000000000" pitchFamily="2" charset="2"/>
              <a:buChar char="l"/>
            </a:pP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107</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月</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22</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日訂定公布「兒童及少年性剝削防制條例施行細則」</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108</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月</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11</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日訂定公布「兒童及少年性剝削行為人輔導教育辦法」</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0660996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707886"/>
            </a:xfrm>
            <a:prstGeom prst="rect">
              <a:avLst/>
            </a:prstGeom>
          </p:spPr>
          <p:txBody>
            <a:bodyPr wrap="square">
              <a:spAutoFit/>
            </a:bodyPr>
            <a:lstStyle/>
            <a:p>
              <a:r>
                <a:rPr lang="zh-TW" altLang="en-US" sz="2000" dirty="0"/>
                <a:t>性交易</a:t>
              </a:r>
              <a:r>
                <a:rPr lang="zh-TW" altLang="en-US" sz="2000" dirty="0" smtClean="0"/>
                <a:t>型</a:t>
              </a:r>
              <a:endParaRPr lang="en-US" altLang="zh-TW" sz="2000" dirty="0" smtClean="0"/>
            </a:p>
            <a:p>
              <a:r>
                <a:rPr lang="zh-TW" altLang="en-US" sz="2000" dirty="0" smtClean="0"/>
                <a:t>之</a:t>
              </a:r>
              <a:r>
                <a:rPr lang="zh-TW" altLang="en-US" sz="2000" dirty="0"/>
                <a:t>兒少性剝削行為</a:t>
              </a:r>
              <a:endParaRPr lang="en-US" altLang="zh-CN" sz="2000" dirty="0"/>
            </a:p>
          </p:txBody>
        </p:sp>
        <p:sp>
          <p:nvSpPr>
            <p:cNvPr id="4" name="TextBox 18"/>
            <p:cNvSpPr txBox="1"/>
            <p:nvPr/>
          </p:nvSpPr>
          <p:spPr>
            <a:xfrm>
              <a:off x="3868235" y="2979411"/>
              <a:ext cx="1734494" cy="923330"/>
            </a:xfrm>
            <a:prstGeom prst="rect">
              <a:avLst/>
            </a:prstGeom>
            <a:noFill/>
          </p:spPr>
          <p:txBody>
            <a:bodyPr wrap="square" rtlCol="0">
              <a:spAutoFit/>
            </a:bodyPr>
            <a:lstStyle/>
            <a:p>
              <a:pPr lvl="1"/>
              <a:r>
                <a:rPr lang="en-US" altLang="zh-CN" sz="5400" smtClean="0">
                  <a:solidFill>
                    <a:sysClr val="windowText" lastClr="000000"/>
                  </a:solidFill>
                </a:rPr>
                <a:t>|</a:t>
              </a:r>
              <a:endParaRPr lang="zh-CN" altLang="en-US" sz="5400" dirty="0">
                <a:solidFill>
                  <a:sysClr val="windowText" lastClr="000000"/>
                </a:solidFill>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r>
                <a:rPr lang="en-US" altLang="zh-CN" sz="8800" dirty="0" smtClean="0">
                  <a:solidFill>
                    <a:sysClr val="windowText" lastClr="000000"/>
                  </a:solidFill>
                </a:rPr>
                <a:t>1</a:t>
              </a:r>
              <a:endParaRPr lang="zh-CN" altLang="en-US" sz="8800" dirty="0">
                <a:solidFill>
                  <a:sysClr val="windowText" lastClr="000000"/>
                </a:solidFill>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r>
              <a:rPr lang="en-US" altLang="zh-CN" sz="41300" dirty="0" smtClean="0"/>
              <a:t>4</a:t>
            </a:r>
            <a:endParaRPr lang="zh-CN" altLang="en-US" sz="8800" dirty="0"/>
          </a:p>
        </p:txBody>
      </p:sp>
      <p:grpSp>
        <p:nvGrpSpPr>
          <p:cNvPr id="7" name="组合 401"/>
          <p:cNvGrpSpPr/>
          <p:nvPr/>
        </p:nvGrpSpPr>
        <p:grpSpPr>
          <a:xfrm>
            <a:off x="2384981" y="1874682"/>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056222" y="1928565"/>
            <a:ext cx="449353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schemeClr val="bg1"/>
                </a:solidFill>
                <a:effectLst>
                  <a:outerShdw blurRad="38100" dist="38100" dir="2700000" algn="tl">
                    <a:srgbClr val="000000">
                      <a:alpha val="43137"/>
                    </a:srgbClr>
                  </a:outerShdw>
                </a:effectLst>
              </a:rPr>
              <a:t>兒少性剝削條例之不法行為類型</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graphicFrame>
        <p:nvGraphicFramePr>
          <p:cNvPr id="20" name="表格 19"/>
          <p:cNvGraphicFramePr>
            <a:graphicFrameLocks noGrp="1"/>
          </p:cNvGraphicFramePr>
          <p:nvPr>
            <p:extLst>
              <p:ext uri="{D42A27DB-BD31-4B8C-83A1-F6EECF244321}">
                <p14:modId xmlns:p14="http://schemas.microsoft.com/office/powerpoint/2010/main" val="3336972310"/>
              </p:ext>
            </p:extLst>
          </p:nvPr>
        </p:nvGraphicFramePr>
        <p:xfrm>
          <a:off x="6297105" y="2566558"/>
          <a:ext cx="5147036" cy="3480048"/>
        </p:xfrm>
        <a:graphic>
          <a:graphicData uri="http://schemas.openxmlformats.org/drawingml/2006/table">
            <a:tbl>
              <a:tblPr firstRow="1" firstCol="1" bandRow="1">
                <a:tableStyleId>{5C22544A-7EE6-4342-B048-85BDC9FD1C3A}</a:tableStyleId>
              </a:tblPr>
              <a:tblGrid>
                <a:gridCol w="734303">
                  <a:extLst>
                    <a:ext uri="{9D8B030D-6E8A-4147-A177-3AD203B41FA5}">
                      <a16:colId xmlns:a16="http://schemas.microsoft.com/office/drawing/2014/main" val="1071485533"/>
                    </a:ext>
                  </a:extLst>
                </a:gridCol>
                <a:gridCol w="654960">
                  <a:extLst>
                    <a:ext uri="{9D8B030D-6E8A-4147-A177-3AD203B41FA5}">
                      <a16:colId xmlns:a16="http://schemas.microsoft.com/office/drawing/2014/main" val="3364618804"/>
                    </a:ext>
                  </a:extLst>
                </a:gridCol>
                <a:gridCol w="1358039">
                  <a:extLst>
                    <a:ext uri="{9D8B030D-6E8A-4147-A177-3AD203B41FA5}">
                      <a16:colId xmlns:a16="http://schemas.microsoft.com/office/drawing/2014/main" val="2618769630"/>
                    </a:ext>
                  </a:extLst>
                </a:gridCol>
                <a:gridCol w="823049">
                  <a:extLst>
                    <a:ext uri="{9D8B030D-6E8A-4147-A177-3AD203B41FA5}">
                      <a16:colId xmlns:a16="http://schemas.microsoft.com/office/drawing/2014/main" val="3039659272"/>
                    </a:ext>
                  </a:extLst>
                </a:gridCol>
                <a:gridCol w="1576685">
                  <a:extLst>
                    <a:ext uri="{9D8B030D-6E8A-4147-A177-3AD203B41FA5}">
                      <a16:colId xmlns:a16="http://schemas.microsoft.com/office/drawing/2014/main" val="594369444"/>
                    </a:ext>
                  </a:extLst>
                </a:gridCol>
              </a:tblGrid>
              <a:tr h="327471">
                <a:tc rowSpan="6">
                  <a:txBody>
                    <a:bodyPr/>
                    <a:lstStyle/>
                    <a:p>
                      <a:pPr algn="ctr">
                        <a:spcAft>
                          <a:spcPts val="0"/>
                        </a:spcAft>
                      </a:pPr>
                      <a:r>
                        <a:rPr lang="zh-TW" sz="1200" kern="100" dirty="0">
                          <a:effectLst>
                            <a:outerShdw blurRad="38100" dist="38100" dir="2700000" algn="tl">
                              <a:srgbClr val="000000">
                                <a:alpha val="43137"/>
                              </a:srgbClr>
                            </a:outerShdw>
                          </a:effectLst>
                        </a:rPr>
                        <a:t>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rowSpan="2">
                  <a:txBody>
                    <a:bodyPr/>
                    <a:lstStyle/>
                    <a:p>
                      <a:pPr algn="ctr">
                        <a:spcAft>
                          <a:spcPts val="0"/>
                        </a:spcAft>
                      </a:pPr>
                      <a:r>
                        <a:rPr lang="zh-TW" sz="1200" kern="100">
                          <a:effectLst/>
                        </a:rPr>
                        <a:t>基本型</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gridSpan="2">
                  <a:txBody>
                    <a:bodyPr/>
                    <a:lstStyle/>
                    <a:p>
                      <a:pPr algn="ctr">
                        <a:spcAft>
                          <a:spcPts val="0"/>
                        </a:spcAft>
                      </a:pPr>
                      <a:r>
                        <a:rPr lang="en-US" sz="1200" kern="100" dirty="0">
                          <a:effectLst/>
                        </a:rPr>
                        <a:t>§</a:t>
                      </a:r>
                      <a:r>
                        <a:rPr lang="en-US" sz="1200" kern="100" dirty="0" smtClean="0">
                          <a:effectLst/>
                        </a:rPr>
                        <a:t>31Ⅰ</a:t>
                      </a:r>
                      <a:r>
                        <a:rPr lang="zh-TW" sz="1200" kern="100" dirty="0" smtClean="0">
                          <a:effectLst/>
                        </a:rPr>
                        <a:t>（</a:t>
                      </a:r>
                      <a:r>
                        <a:rPr lang="zh-TW" sz="1200" kern="100" dirty="0">
                          <a:effectLst/>
                        </a:rPr>
                        <a:t>依刑法之規定處罰）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hMerge="1">
                  <a:txBody>
                    <a:bodyPr/>
                    <a:lstStyle/>
                    <a:p>
                      <a:endParaRPr lang="zh-TW" altLang="en-US"/>
                    </a:p>
                  </a:txBody>
                  <a:tcPr/>
                </a:tc>
                <a:tc rowSpan="2">
                  <a:txBody>
                    <a:bodyPr/>
                    <a:lstStyle/>
                    <a:p>
                      <a:pPr algn="ctr">
                        <a:spcAft>
                          <a:spcPts val="0"/>
                        </a:spcAft>
                      </a:pPr>
                      <a:r>
                        <a:rPr lang="en-US" sz="1200" kern="100">
                          <a:effectLst/>
                        </a:rPr>
                        <a:t>§31Ⅲ</a:t>
                      </a:r>
                      <a:r>
                        <a:rPr lang="zh-TW" sz="1200" kern="100">
                          <a:effectLst/>
                        </a:rPr>
                        <a:t>：人之效力</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extLst>
                  <a:ext uri="{0D108BD9-81ED-4DB2-BD59-A6C34878D82A}">
                    <a16:rowId xmlns:a16="http://schemas.microsoft.com/office/drawing/2014/main" val="1264507530"/>
                  </a:ext>
                </a:extLst>
              </a:tr>
              <a:tr h="256495">
                <a:tc vMerge="1">
                  <a:txBody>
                    <a:bodyPr/>
                    <a:lstStyle/>
                    <a:p>
                      <a:endParaRPr lang="zh-TW" altLang="en-US"/>
                    </a:p>
                  </a:txBody>
                  <a:tcPr/>
                </a:tc>
                <a:tc vMerge="1">
                  <a:txBody>
                    <a:bodyPr/>
                    <a:lstStyle/>
                    <a:p>
                      <a:endParaRPr lang="zh-TW" altLang="en-US"/>
                    </a:p>
                  </a:txBody>
                  <a:tcPr/>
                </a:tc>
                <a:tc gridSpan="2">
                  <a:txBody>
                    <a:bodyPr/>
                    <a:lstStyle/>
                    <a:p>
                      <a:pPr algn="ctr">
                        <a:spcAft>
                          <a:spcPts val="0"/>
                        </a:spcAft>
                      </a:pPr>
                      <a:r>
                        <a:rPr lang="en-US" sz="1200" kern="100" dirty="0">
                          <a:effectLst/>
                        </a:rPr>
                        <a:t>§</a:t>
                      </a:r>
                      <a:r>
                        <a:rPr lang="en-US" sz="1200" kern="100" dirty="0" smtClean="0">
                          <a:effectLst/>
                        </a:rPr>
                        <a:t>31Ⅱ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772568864"/>
                  </a:ext>
                </a:extLst>
              </a:tr>
              <a:tr h="206863">
                <a:tc vMerge="1">
                  <a:txBody>
                    <a:bodyPr/>
                    <a:lstStyle/>
                    <a:p>
                      <a:endParaRPr lang="zh-TW" altLang="en-US"/>
                    </a:p>
                  </a:txBody>
                  <a:tcPr/>
                </a:tc>
                <a:tc rowSpan="4">
                  <a:txBody>
                    <a:bodyPr/>
                    <a:lstStyle/>
                    <a:p>
                      <a:pPr algn="ctr">
                        <a:spcAft>
                          <a:spcPts val="0"/>
                        </a:spcAft>
                      </a:pPr>
                      <a:r>
                        <a:rPr lang="zh-TW" sz="1200" kern="100" dirty="0">
                          <a:effectLst/>
                        </a:rPr>
                        <a:t>擴張型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rowSpan="2">
                  <a:txBody>
                    <a:bodyPr/>
                    <a:lstStyle/>
                    <a:p>
                      <a:pPr algn="ctr">
                        <a:spcAft>
                          <a:spcPts val="0"/>
                        </a:spcAft>
                      </a:pPr>
                      <a:r>
                        <a:rPr lang="zh-TW" sz="1200" kern="100" dirty="0">
                          <a:effectLst/>
                        </a:rPr>
                        <a:t>促成型</a:t>
                      </a:r>
                    </a:p>
                    <a:p>
                      <a:pPr algn="ctr">
                        <a:spcAft>
                          <a:spcPts val="0"/>
                        </a:spcAft>
                      </a:pPr>
                      <a:r>
                        <a:rPr lang="zh-TW" sz="1200" kern="100" dirty="0">
                          <a:effectLst/>
                        </a:rPr>
                        <a:t>（基本型前階段）</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32Ⅰ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rowSpan="4">
                  <a:txBody>
                    <a:bodyPr/>
                    <a:lstStyle/>
                    <a:p>
                      <a:pPr algn="ctr">
                        <a:spcAft>
                          <a:spcPts val="0"/>
                        </a:spcAft>
                      </a:pPr>
                      <a:r>
                        <a:rPr lang="en-US" sz="1200" kern="100">
                          <a:effectLst/>
                        </a:rPr>
                        <a:t>§32Ⅴ</a:t>
                      </a:r>
                      <a:r>
                        <a:rPr lang="zh-TW" sz="1200" kern="100">
                          <a:effectLst/>
                        </a:rPr>
                        <a:t>：未遂犯</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extLst>
                  <a:ext uri="{0D108BD9-81ED-4DB2-BD59-A6C34878D82A}">
                    <a16:rowId xmlns:a16="http://schemas.microsoft.com/office/drawing/2014/main" val="594720462"/>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32Ⅱ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878518049"/>
                  </a:ext>
                </a:extLst>
              </a:tr>
              <a:tr h="206863">
                <a:tc vMerge="1">
                  <a:txBody>
                    <a:bodyPr/>
                    <a:lstStyle/>
                    <a:p>
                      <a:endParaRPr lang="zh-TW" altLang="en-US"/>
                    </a:p>
                  </a:txBody>
                  <a:tcPr/>
                </a:tc>
                <a:tc vMerge="1">
                  <a:txBody>
                    <a:bodyPr/>
                    <a:lstStyle/>
                    <a:p>
                      <a:endParaRPr lang="zh-TW" altLang="en-US"/>
                    </a:p>
                  </a:txBody>
                  <a:tcPr/>
                </a:tc>
                <a:tc rowSpan="2">
                  <a:txBody>
                    <a:bodyPr/>
                    <a:lstStyle/>
                    <a:p>
                      <a:pPr algn="ctr">
                        <a:spcAft>
                          <a:spcPts val="0"/>
                        </a:spcAft>
                      </a:pPr>
                      <a:r>
                        <a:rPr lang="zh-TW" sz="1200" kern="100">
                          <a:effectLst/>
                        </a:rPr>
                        <a:t>收受型</a:t>
                      </a:r>
                    </a:p>
                    <a:p>
                      <a:pPr algn="ctr">
                        <a:spcAft>
                          <a:spcPts val="0"/>
                        </a:spcAft>
                      </a:pPr>
                      <a:r>
                        <a:rPr lang="zh-TW" sz="1200" kern="100">
                          <a:effectLst/>
                        </a:rPr>
                        <a:t>（基本型後階段）</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32Ⅲ</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658527697"/>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32Ⅳ</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181361615"/>
                  </a:ext>
                </a:extLst>
              </a:tr>
              <a:tr h="206863">
                <a:tc rowSpan="10">
                  <a:txBody>
                    <a:bodyPr/>
                    <a:lstStyle/>
                    <a:p>
                      <a:pPr algn="ctr">
                        <a:spcAft>
                          <a:spcPts val="0"/>
                        </a:spcAft>
                      </a:pPr>
                      <a:r>
                        <a:rPr lang="zh-TW" sz="1200" kern="100" dirty="0">
                          <a:effectLst>
                            <a:outerShdw blurRad="38100" dist="38100" dir="2700000" algn="tl">
                              <a:srgbClr val="000000">
                                <a:alpha val="43137"/>
                              </a:srgbClr>
                            </a:outerShdw>
                          </a:effectLst>
                        </a:rPr>
                        <a:t>非合意型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rowSpan="2">
                  <a:txBody>
                    <a:bodyPr/>
                    <a:lstStyle/>
                    <a:p>
                      <a:pPr algn="ctr">
                        <a:spcAft>
                          <a:spcPts val="0"/>
                        </a:spcAft>
                      </a:pPr>
                      <a:r>
                        <a:rPr lang="zh-TW" sz="1200" kern="100" dirty="0">
                          <a:effectLst/>
                        </a:rPr>
                        <a:t>基本型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zh-TW" sz="1200" kern="100">
                          <a:effectLst/>
                        </a:rPr>
                        <a:t>故意犯</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33Ⅰ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rowSpan="4">
                  <a:txBody>
                    <a:bodyPr/>
                    <a:lstStyle/>
                    <a:p>
                      <a:pPr algn="ctr">
                        <a:spcAft>
                          <a:spcPts val="0"/>
                        </a:spcAft>
                      </a:pPr>
                      <a:r>
                        <a:rPr lang="en-US" sz="1200" kern="100">
                          <a:effectLst/>
                        </a:rPr>
                        <a:t>§33Ⅴ</a:t>
                      </a:r>
                      <a:r>
                        <a:rPr lang="zh-TW" sz="1200" kern="100">
                          <a:effectLst/>
                        </a:rPr>
                        <a:t>：未遂犯</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extLst>
                  <a:ext uri="{0D108BD9-81ED-4DB2-BD59-A6C34878D82A}">
                    <a16:rowId xmlns:a16="http://schemas.microsoft.com/office/drawing/2014/main" val="3940534648"/>
                  </a:ext>
                </a:extLst>
              </a:tr>
              <a:tr h="206863">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200" kern="100" dirty="0">
                          <a:effectLst/>
                        </a:rPr>
                        <a:t>意圖犯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33Ⅱ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3094356589"/>
                  </a:ext>
                </a:extLst>
              </a:tr>
              <a:tr h="206863">
                <a:tc vMerge="1">
                  <a:txBody>
                    <a:bodyPr/>
                    <a:lstStyle/>
                    <a:p>
                      <a:endParaRPr lang="zh-TW" altLang="en-US"/>
                    </a:p>
                  </a:txBody>
                  <a:tcPr/>
                </a:tc>
                <a:tc rowSpan="6">
                  <a:txBody>
                    <a:bodyPr/>
                    <a:lstStyle/>
                    <a:p>
                      <a:pPr algn="ctr">
                        <a:spcAft>
                          <a:spcPts val="0"/>
                        </a:spcAft>
                      </a:pPr>
                      <a:r>
                        <a:rPr lang="zh-TW" sz="1200" kern="100" dirty="0">
                          <a:effectLst/>
                        </a:rPr>
                        <a:t>擴張型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rowSpan="2">
                  <a:txBody>
                    <a:bodyPr/>
                    <a:lstStyle/>
                    <a:p>
                      <a:pPr algn="ctr">
                        <a:spcAft>
                          <a:spcPts val="0"/>
                        </a:spcAft>
                      </a:pPr>
                      <a:r>
                        <a:rPr lang="zh-TW" sz="1200" kern="100" dirty="0">
                          <a:effectLst/>
                        </a:rPr>
                        <a:t>促成型</a:t>
                      </a:r>
                    </a:p>
                    <a:p>
                      <a:pPr algn="ctr">
                        <a:spcAft>
                          <a:spcPts val="0"/>
                        </a:spcAft>
                      </a:pPr>
                      <a:r>
                        <a:rPr lang="zh-TW" sz="1200" kern="100" dirty="0">
                          <a:effectLst/>
                        </a:rPr>
                        <a:t>（基本型前階段）</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33Ⅲ</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324357514"/>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33Ⅳ</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2952045080"/>
                  </a:ext>
                </a:extLst>
              </a:tr>
              <a:tr h="206863">
                <a:tc vMerge="1">
                  <a:txBody>
                    <a:bodyPr/>
                    <a:lstStyle/>
                    <a:p>
                      <a:endParaRPr lang="zh-TW" altLang="en-US"/>
                    </a:p>
                  </a:txBody>
                  <a:tcPr/>
                </a:tc>
                <a:tc vMerge="1">
                  <a:txBody>
                    <a:bodyPr/>
                    <a:lstStyle/>
                    <a:p>
                      <a:endParaRPr lang="zh-TW" altLang="en-US"/>
                    </a:p>
                  </a:txBody>
                  <a:tcPr/>
                </a:tc>
                <a:tc rowSpan="4">
                  <a:txBody>
                    <a:bodyPr/>
                    <a:lstStyle/>
                    <a:p>
                      <a:pPr algn="ctr">
                        <a:spcAft>
                          <a:spcPts val="0"/>
                        </a:spcAft>
                      </a:pPr>
                      <a:r>
                        <a:rPr lang="zh-TW" sz="1200" kern="100" dirty="0">
                          <a:effectLst/>
                        </a:rPr>
                        <a:t>收受型</a:t>
                      </a:r>
                    </a:p>
                    <a:p>
                      <a:pPr algn="ctr">
                        <a:spcAft>
                          <a:spcPts val="0"/>
                        </a:spcAft>
                      </a:pPr>
                      <a:r>
                        <a:rPr lang="zh-TW" sz="1200" kern="100" dirty="0">
                          <a:effectLst/>
                        </a:rPr>
                        <a:t>（基本型後階段）</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34Ⅰ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rowSpan="2">
                  <a:txBody>
                    <a:bodyPr/>
                    <a:lstStyle/>
                    <a:p>
                      <a:pPr algn="ctr">
                        <a:spcAft>
                          <a:spcPts val="0"/>
                        </a:spcAft>
                      </a:pPr>
                      <a:r>
                        <a:rPr lang="en-US" sz="1200" kern="100" dirty="0">
                          <a:effectLst/>
                        </a:rPr>
                        <a:t>§34Ⅴ</a:t>
                      </a:r>
                      <a:r>
                        <a:rPr lang="zh-TW" sz="1200" kern="100" dirty="0">
                          <a:effectLst/>
                        </a:rPr>
                        <a:t>：未遂犯</a:t>
                      </a:r>
                    </a:p>
                    <a:p>
                      <a:pPr algn="ctr">
                        <a:spcAft>
                          <a:spcPts val="0"/>
                        </a:spcAft>
                      </a:pPr>
                      <a:r>
                        <a:rPr lang="en-US" sz="1200" kern="100" dirty="0">
                          <a:effectLst/>
                        </a:rPr>
                        <a:t>§34Ⅵ</a:t>
                      </a:r>
                      <a:r>
                        <a:rPr lang="zh-TW" sz="1200" kern="100" dirty="0">
                          <a:effectLst/>
                        </a:rPr>
                        <a:t>：預備犯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extLst>
                  <a:ext uri="{0D108BD9-81ED-4DB2-BD59-A6C34878D82A}">
                    <a16:rowId xmlns:a16="http://schemas.microsoft.com/office/drawing/2014/main" val="1940775394"/>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34Ⅱ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60126708"/>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34Ⅲ</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rowSpan="2">
                  <a:txBody>
                    <a:bodyPr/>
                    <a:lstStyle/>
                    <a:p>
                      <a:pPr algn="ctr">
                        <a:spcAft>
                          <a:spcPts val="0"/>
                        </a:spcAft>
                      </a:pPr>
                      <a:r>
                        <a:rPr lang="en-US" sz="1200" kern="100" dirty="0">
                          <a:effectLst/>
                        </a:rPr>
                        <a:t>§34Ⅴ</a:t>
                      </a:r>
                      <a:r>
                        <a:rPr lang="zh-TW" sz="1200" kern="100" dirty="0">
                          <a:effectLst/>
                        </a:rPr>
                        <a:t>：未遂犯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extLst>
                  <a:ext uri="{0D108BD9-81ED-4DB2-BD59-A6C34878D82A}">
                    <a16:rowId xmlns:a16="http://schemas.microsoft.com/office/drawing/2014/main" val="511991720"/>
                  </a:ext>
                </a:extLst>
              </a:tr>
              <a:tr h="206863">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rPr>
                        <a:t>§</a:t>
                      </a:r>
                      <a:r>
                        <a:rPr lang="en-US" sz="1200" kern="100" dirty="0" smtClean="0">
                          <a:effectLst/>
                        </a:rPr>
                        <a:t>34Ⅳ</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1609540679"/>
                  </a:ext>
                </a:extLst>
              </a:tr>
              <a:tr h="206863">
                <a:tc vMerge="1">
                  <a:txBody>
                    <a:bodyPr/>
                    <a:lstStyle/>
                    <a:p>
                      <a:endParaRPr lang="zh-TW" altLang="en-US"/>
                    </a:p>
                  </a:txBody>
                  <a:tcPr/>
                </a:tc>
                <a:tc rowSpan="2">
                  <a:txBody>
                    <a:bodyPr/>
                    <a:lstStyle/>
                    <a:p>
                      <a:pPr algn="ctr">
                        <a:spcAft>
                          <a:spcPts val="0"/>
                        </a:spcAft>
                      </a:pPr>
                      <a:r>
                        <a:rPr lang="zh-TW" sz="1200" kern="100">
                          <a:effectLst/>
                        </a:rPr>
                        <a:t>加重型</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zh-TW" sz="1200" kern="100" dirty="0">
                          <a:effectLst/>
                        </a:rPr>
                        <a:t>結合犯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37Ⅰ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rowSpan="2">
                  <a:txBody>
                    <a:bodyPr/>
                    <a:lstStyle/>
                    <a:p>
                      <a:pPr algn="ctr">
                        <a:spcAft>
                          <a:spcPts val="0"/>
                        </a:spcAft>
                      </a:pPr>
                      <a:r>
                        <a:rPr lang="en-US" sz="1200" kern="100" dirty="0">
                          <a:effectLst/>
                        </a:rPr>
                        <a:t> </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extLst>
                  <a:ext uri="{0D108BD9-81ED-4DB2-BD59-A6C34878D82A}">
                    <a16:rowId xmlns:a16="http://schemas.microsoft.com/office/drawing/2014/main" val="248898602"/>
                  </a:ext>
                </a:extLst>
              </a:tr>
              <a:tr h="206863">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200" kern="100" dirty="0">
                          <a:effectLst/>
                        </a:rPr>
                        <a:t>加重結果犯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nchor="ctr"/>
                </a:tc>
                <a:tc>
                  <a:txBody>
                    <a:bodyPr/>
                    <a:lstStyle/>
                    <a:p>
                      <a:pPr algn="ctr">
                        <a:spcAft>
                          <a:spcPts val="0"/>
                        </a:spcAft>
                      </a:pPr>
                      <a:r>
                        <a:rPr lang="en-US" sz="1200" kern="100" dirty="0">
                          <a:effectLst/>
                        </a:rPr>
                        <a:t>§</a:t>
                      </a:r>
                      <a:r>
                        <a:rPr lang="en-US" sz="1200" kern="100" dirty="0" smtClean="0">
                          <a:effectLst/>
                        </a:rPr>
                        <a:t>37Ⅱ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7711" marR="57711" marT="0" marB="0"/>
                </a:tc>
                <a:tc vMerge="1">
                  <a:txBody>
                    <a:bodyPr/>
                    <a:lstStyle/>
                    <a:p>
                      <a:endParaRPr lang="zh-TW" altLang="en-US"/>
                    </a:p>
                  </a:txBody>
                  <a:tcPr/>
                </a:tc>
                <a:extLst>
                  <a:ext uri="{0D108BD9-81ED-4DB2-BD59-A6C34878D82A}">
                    <a16:rowId xmlns:a16="http://schemas.microsoft.com/office/drawing/2014/main" val="200386416"/>
                  </a:ext>
                </a:extLst>
              </a:tr>
            </a:tbl>
          </a:graphicData>
        </a:graphic>
      </p:graphicFrame>
    </p:spTree>
    <p:extLst>
      <p:ext uri="{BB962C8B-B14F-4D97-AF65-F5344CB8AC3E}">
        <p14:creationId xmlns:p14="http://schemas.microsoft.com/office/powerpoint/2010/main" val="14827558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707886"/>
            </a:xfrm>
            <a:prstGeom prst="rect">
              <a:avLst/>
            </a:prstGeom>
          </p:spPr>
          <p:txBody>
            <a:bodyPr wrap="square">
              <a:spAutoFit/>
            </a:bodyPr>
            <a:lstStyle/>
            <a:p>
              <a:pPr lvl="0"/>
              <a:r>
                <a:rPr lang="zh-TW" altLang="en-US" sz="2000" dirty="0">
                  <a:solidFill>
                    <a:prstClr val="black"/>
                  </a:solidFill>
                </a:rPr>
                <a:t>供人觀覽</a:t>
              </a:r>
              <a:r>
                <a:rPr lang="zh-TW" altLang="en-US" sz="2000" dirty="0" smtClean="0">
                  <a:solidFill>
                    <a:prstClr val="black"/>
                  </a:solidFill>
                </a:rPr>
                <a:t>型</a:t>
              </a:r>
              <a:endParaRPr lang="en-US" altLang="zh-TW" sz="2000" dirty="0" smtClean="0">
                <a:solidFill>
                  <a:prstClr val="black"/>
                </a:solidFill>
              </a:endParaRPr>
            </a:p>
            <a:p>
              <a:pPr lvl="0"/>
              <a:r>
                <a:rPr lang="zh-TW" altLang="en-US" sz="2000" dirty="0" smtClean="0">
                  <a:solidFill>
                    <a:prstClr val="black"/>
                  </a:solidFill>
                </a:rPr>
                <a:t>之</a:t>
              </a:r>
              <a:r>
                <a:rPr lang="zh-TW" altLang="en-US" sz="2000" dirty="0">
                  <a:solidFill>
                    <a:prstClr val="black"/>
                  </a:solidFill>
                </a:rPr>
                <a:t>兒少性剝削行為</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384981" y="1874682"/>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056222" y="1928565"/>
            <a:ext cx="449353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兒少性剝削條例之不法行為類型</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19" name="表格 18"/>
          <p:cNvGraphicFramePr>
            <a:graphicFrameLocks noGrp="1"/>
          </p:cNvGraphicFramePr>
          <p:nvPr>
            <p:extLst>
              <p:ext uri="{D42A27DB-BD31-4B8C-83A1-F6EECF244321}">
                <p14:modId xmlns:p14="http://schemas.microsoft.com/office/powerpoint/2010/main" val="1553043660"/>
              </p:ext>
            </p:extLst>
          </p:nvPr>
        </p:nvGraphicFramePr>
        <p:xfrm>
          <a:off x="4448236" y="3954377"/>
          <a:ext cx="5141595" cy="1626901"/>
        </p:xfrm>
        <a:graphic>
          <a:graphicData uri="http://schemas.openxmlformats.org/drawingml/2006/table">
            <a:tbl>
              <a:tblPr firstRow="1" firstCol="1" bandRow="1">
                <a:tableStyleId>{5C22544A-7EE6-4342-B048-85BDC9FD1C3A}</a:tableStyleId>
              </a:tblPr>
              <a:tblGrid>
                <a:gridCol w="810260">
                  <a:extLst>
                    <a:ext uri="{9D8B030D-6E8A-4147-A177-3AD203B41FA5}">
                      <a16:colId xmlns:a16="http://schemas.microsoft.com/office/drawing/2014/main" val="4113921048"/>
                    </a:ext>
                  </a:extLst>
                </a:gridCol>
                <a:gridCol w="810260">
                  <a:extLst>
                    <a:ext uri="{9D8B030D-6E8A-4147-A177-3AD203B41FA5}">
                      <a16:colId xmlns:a16="http://schemas.microsoft.com/office/drawing/2014/main" val="3519712051"/>
                    </a:ext>
                  </a:extLst>
                </a:gridCol>
                <a:gridCol w="1472688">
                  <a:extLst>
                    <a:ext uri="{9D8B030D-6E8A-4147-A177-3AD203B41FA5}">
                      <a16:colId xmlns:a16="http://schemas.microsoft.com/office/drawing/2014/main" val="2554171542"/>
                    </a:ext>
                  </a:extLst>
                </a:gridCol>
                <a:gridCol w="772997">
                  <a:extLst>
                    <a:ext uri="{9D8B030D-6E8A-4147-A177-3AD203B41FA5}">
                      <a16:colId xmlns:a16="http://schemas.microsoft.com/office/drawing/2014/main" val="3906775443"/>
                    </a:ext>
                  </a:extLst>
                </a:gridCol>
                <a:gridCol w="1275390">
                  <a:extLst>
                    <a:ext uri="{9D8B030D-6E8A-4147-A177-3AD203B41FA5}">
                      <a16:colId xmlns:a16="http://schemas.microsoft.com/office/drawing/2014/main" val="2685803721"/>
                    </a:ext>
                  </a:extLst>
                </a:gridCol>
              </a:tblGrid>
              <a:tr h="566781">
                <a:tc>
                  <a:txBody>
                    <a:bodyPr/>
                    <a:lstStyle/>
                    <a:p>
                      <a:pPr algn="ctr">
                        <a:spcAft>
                          <a:spcPts val="0"/>
                        </a:spcAft>
                      </a:pPr>
                      <a:r>
                        <a:rPr lang="zh-TW" sz="1200" kern="100" dirty="0">
                          <a:effectLst>
                            <a:outerShdw blurRad="38100" dist="38100" dir="2700000" algn="tl">
                              <a:srgbClr val="000000">
                                <a:alpha val="43137"/>
                              </a:srgbClr>
                            </a:outerShdw>
                          </a:effectLst>
                        </a:rPr>
                        <a:t>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gridSpan="3">
                  <a:txBody>
                    <a:bodyPr/>
                    <a:lstStyle/>
                    <a:p>
                      <a:pPr>
                        <a:spcAft>
                          <a:spcPts val="0"/>
                        </a:spcAft>
                      </a:pPr>
                      <a:r>
                        <a:rPr lang="en-US" sz="1200" kern="100" dirty="0">
                          <a:effectLst/>
                        </a:rPr>
                        <a:t>§</a:t>
                      </a:r>
                      <a:r>
                        <a:rPr lang="en-US" sz="1200" kern="100" dirty="0" smtClean="0">
                          <a:effectLst/>
                        </a:rPr>
                        <a:t>35Ⅰ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hMerge="1">
                  <a:txBody>
                    <a:bodyPr/>
                    <a:lstStyle/>
                    <a:p>
                      <a:endParaRPr lang="zh-TW" altLang="en-US"/>
                    </a:p>
                  </a:txBody>
                  <a:tcPr/>
                </a:tc>
                <a:tc rowSpan="2">
                  <a:txBody>
                    <a:bodyPr/>
                    <a:lstStyle/>
                    <a:p>
                      <a:pPr algn="ctr">
                        <a:spcAft>
                          <a:spcPts val="0"/>
                        </a:spcAft>
                      </a:pPr>
                      <a:r>
                        <a:rPr lang="en-US" sz="1200" kern="100">
                          <a:effectLst/>
                        </a:rPr>
                        <a:t>§35Ⅲ</a:t>
                      </a:r>
                      <a:r>
                        <a:rPr lang="zh-TW" sz="1200" kern="100">
                          <a:effectLst/>
                        </a:rPr>
                        <a:t>：意圖犯</a:t>
                      </a:r>
                    </a:p>
                    <a:p>
                      <a:pPr algn="ctr">
                        <a:spcAft>
                          <a:spcPts val="0"/>
                        </a:spcAft>
                      </a:pPr>
                      <a:r>
                        <a:rPr lang="en-US" sz="1200" kern="100">
                          <a:effectLst/>
                        </a:rPr>
                        <a:t>§35Ⅳ</a:t>
                      </a:r>
                      <a:r>
                        <a:rPr lang="zh-TW" sz="1200" kern="100">
                          <a:effectLst/>
                        </a:rPr>
                        <a:t>：未遂犯</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65669868"/>
                  </a:ext>
                </a:extLst>
              </a:tr>
              <a:tr h="493064">
                <a:tc rowSpan="3">
                  <a:txBody>
                    <a:bodyPr/>
                    <a:lstStyle/>
                    <a:p>
                      <a:pPr algn="ctr">
                        <a:spcAft>
                          <a:spcPts val="0"/>
                        </a:spcAft>
                      </a:pPr>
                      <a:r>
                        <a:rPr lang="zh-TW" sz="1200" kern="100" dirty="0">
                          <a:effectLst>
                            <a:outerShdw blurRad="38100" dist="38100" dir="2700000" algn="tl">
                              <a:srgbClr val="000000">
                                <a:alpha val="43137"/>
                              </a:srgbClr>
                            </a:outerShdw>
                          </a:effectLst>
                        </a:rPr>
                        <a:t>非合意型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200" kern="100">
                          <a:effectLst/>
                        </a:rPr>
                        <a:t>基本型</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gridSpan="2">
                  <a:txBody>
                    <a:bodyPr/>
                    <a:lstStyle/>
                    <a:p>
                      <a:pPr>
                        <a:spcAft>
                          <a:spcPts val="0"/>
                        </a:spcAft>
                      </a:pPr>
                      <a:r>
                        <a:rPr lang="en-US" sz="1200" kern="100" dirty="0">
                          <a:effectLst/>
                        </a:rPr>
                        <a:t>§</a:t>
                      </a:r>
                      <a:r>
                        <a:rPr lang="en-US" sz="1200" kern="100" dirty="0" smtClean="0">
                          <a:effectLst/>
                        </a:rPr>
                        <a:t>35Ⅱ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763503139"/>
                  </a:ext>
                </a:extLst>
              </a:tr>
              <a:tr h="283528">
                <a:tc vMerge="1">
                  <a:txBody>
                    <a:bodyPr/>
                    <a:lstStyle/>
                    <a:p>
                      <a:endParaRPr lang="zh-TW" altLang="en-US"/>
                    </a:p>
                  </a:txBody>
                  <a:tcPr/>
                </a:tc>
                <a:tc rowSpan="2">
                  <a:txBody>
                    <a:bodyPr/>
                    <a:lstStyle/>
                    <a:p>
                      <a:pPr algn="ctr">
                        <a:spcAft>
                          <a:spcPts val="0"/>
                        </a:spcAft>
                      </a:pPr>
                      <a:r>
                        <a:rPr lang="zh-TW" sz="1200" kern="100" dirty="0">
                          <a:effectLst/>
                        </a:rPr>
                        <a:t>加重型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200" kern="100" dirty="0">
                          <a:effectLst/>
                        </a:rPr>
                        <a:t>結合犯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just">
                        <a:spcAft>
                          <a:spcPts val="0"/>
                        </a:spcAft>
                      </a:pPr>
                      <a:r>
                        <a:rPr lang="en-US" sz="1200" kern="100" dirty="0">
                          <a:effectLst/>
                        </a:rPr>
                        <a:t>§</a:t>
                      </a:r>
                      <a:r>
                        <a:rPr lang="en-US" sz="1200" kern="100" dirty="0" smtClean="0">
                          <a:effectLst/>
                        </a:rPr>
                        <a:t>37Ⅰ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spcAft>
                          <a:spcPts val="0"/>
                        </a:spcAft>
                      </a:pPr>
                      <a:r>
                        <a:rPr lang="en-US" sz="1200" kern="100">
                          <a:effectLst/>
                        </a:rPr>
                        <a:t> </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4270404343"/>
                  </a:ext>
                </a:extLst>
              </a:tr>
              <a:tr h="283528">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200" kern="100" dirty="0">
                          <a:effectLst/>
                        </a:rPr>
                        <a:t>加重結果犯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100" dirty="0">
                          <a:effectLst/>
                        </a:rPr>
                        <a:t>§</a:t>
                      </a:r>
                      <a:r>
                        <a:rPr lang="en-US" sz="1200" kern="100" dirty="0" smtClean="0">
                          <a:effectLst/>
                        </a:rPr>
                        <a:t>37Ⅱ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vMerge="1">
                  <a:txBody>
                    <a:bodyPr/>
                    <a:lstStyle/>
                    <a:p>
                      <a:endParaRPr lang="zh-TW" altLang="en-US"/>
                    </a:p>
                  </a:txBody>
                  <a:tcPr/>
                </a:tc>
                <a:extLst>
                  <a:ext uri="{0D108BD9-81ED-4DB2-BD59-A6C34878D82A}">
                    <a16:rowId xmlns:a16="http://schemas.microsoft.com/office/drawing/2014/main" val="85794723"/>
                  </a:ext>
                </a:extLst>
              </a:tr>
            </a:tbl>
          </a:graphicData>
        </a:graphic>
      </p:graphicFrame>
    </p:spTree>
    <p:extLst>
      <p:ext uri="{BB962C8B-B14F-4D97-AF65-F5344CB8AC3E}">
        <p14:creationId xmlns:p14="http://schemas.microsoft.com/office/powerpoint/2010/main" val="3303925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707886"/>
            </a:xfrm>
            <a:prstGeom prst="rect">
              <a:avLst/>
            </a:prstGeom>
          </p:spPr>
          <p:txBody>
            <a:bodyPr wrap="square">
              <a:spAutoFit/>
            </a:bodyPr>
            <a:lstStyle/>
            <a:p>
              <a:pPr lvl="0"/>
              <a:r>
                <a:rPr lang="zh-TW" altLang="en-US" sz="2000" dirty="0">
                  <a:solidFill>
                    <a:prstClr val="black"/>
                  </a:solidFill>
                </a:rPr>
                <a:t>色情資訊</a:t>
              </a:r>
              <a:r>
                <a:rPr lang="zh-TW" altLang="en-US" sz="2000" dirty="0" smtClean="0">
                  <a:solidFill>
                    <a:prstClr val="black"/>
                  </a:solidFill>
                </a:rPr>
                <a:t>型</a:t>
              </a:r>
              <a:endParaRPr lang="en-US" altLang="zh-TW" sz="2000" dirty="0" smtClean="0">
                <a:solidFill>
                  <a:prstClr val="black"/>
                </a:solidFill>
              </a:endParaRPr>
            </a:p>
            <a:p>
              <a:pPr lvl="0"/>
              <a:r>
                <a:rPr lang="zh-TW" altLang="en-US" sz="2000" dirty="0" smtClean="0">
                  <a:solidFill>
                    <a:prstClr val="black"/>
                  </a:solidFill>
                </a:rPr>
                <a:t>之</a:t>
              </a:r>
              <a:r>
                <a:rPr lang="zh-TW" altLang="en-US" sz="2000" dirty="0">
                  <a:solidFill>
                    <a:prstClr val="black"/>
                  </a:solidFill>
                </a:rPr>
                <a:t>兒少性剝削行為</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384981" y="1874682"/>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056222" y="1928565"/>
            <a:ext cx="449353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兒少性剝削條例之不法行為類型</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19" name="表格 18"/>
          <p:cNvGraphicFramePr>
            <a:graphicFrameLocks noGrp="1"/>
          </p:cNvGraphicFramePr>
          <p:nvPr>
            <p:extLst>
              <p:ext uri="{D42A27DB-BD31-4B8C-83A1-F6EECF244321}">
                <p14:modId xmlns:p14="http://schemas.microsoft.com/office/powerpoint/2010/main" val="3560819853"/>
              </p:ext>
            </p:extLst>
          </p:nvPr>
        </p:nvGraphicFramePr>
        <p:xfrm>
          <a:off x="7690856" y="1205379"/>
          <a:ext cx="4203630" cy="4712648"/>
        </p:xfrm>
        <a:graphic>
          <a:graphicData uri="http://schemas.openxmlformats.org/drawingml/2006/table">
            <a:tbl>
              <a:tblPr firstRow="1" firstCol="1" bandRow="1">
                <a:tableStyleId>{5C22544A-7EE6-4342-B048-85BDC9FD1C3A}</a:tableStyleId>
              </a:tblPr>
              <a:tblGrid>
                <a:gridCol w="712845">
                  <a:extLst>
                    <a:ext uri="{9D8B030D-6E8A-4147-A177-3AD203B41FA5}">
                      <a16:colId xmlns:a16="http://schemas.microsoft.com/office/drawing/2014/main" val="1342746396"/>
                    </a:ext>
                  </a:extLst>
                </a:gridCol>
                <a:gridCol w="828895">
                  <a:extLst>
                    <a:ext uri="{9D8B030D-6E8A-4147-A177-3AD203B41FA5}">
                      <a16:colId xmlns:a16="http://schemas.microsoft.com/office/drawing/2014/main" val="105739992"/>
                    </a:ext>
                  </a:extLst>
                </a:gridCol>
                <a:gridCol w="767102">
                  <a:extLst>
                    <a:ext uri="{9D8B030D-6E8A-4147-A177-3AD203B41FA5}">
                      <a16:colId xmlns:a16="http://schemas.microsoft.com/office/drawing/2014/main" val="985548589"/>
                    </a:ext>
                  </a:extLst>
                </a:gridCol>
                <a:gridCol w="190705">
                  <a:extLst>
                    <a:ext uri="{9D8B030D-6E8A-4147-A177-3AD203B41FA5}">
                      <a16:colId xmlns:a16="http://schemas.microsoft.com/office/drawing/2014/main" val="3349729319"/>
                    </a:ext>
                  </a:extLst>
                </a:gridCol>
                <a:gridCol w="498702">
                  <a:extLst>
                    <a:ext uri="{9D8B030D-6E8A-4147-A177-3AD203B41FA5}">
                      <a16:colId xmlns:a16="http://schemas.microsoft.com/office/drawing/2014/main" val="1273893620"/>
                    </a:ext>
                  </a:extLst>
                </a:gridCol>
                <a:gridCol w="506068">
                  <a:extLst>
                    <a:ext uri="{9D8B030D-6E8A-4147-A177-3AD203B41FA5}">
                      <a16:colId xmlns:a16="http://schemas.microsoft.com/office/drawing/2014/main" val="3105468369"/>
                    </a:ext>
                  </a:extLst>
                </a:gridCol>
                <a:gridCol w="216376">
                  <a:extLst>
                    <a:ext uri="{9D8B030D-6E8A-4147-A177-3AD203B41FA5}">
                      <a16:colId xmlns:a16="http://schemas.microsoft.com/office/drawing/2014/main" val="2826772574"/>
                    </a:ext>
                  </a:extLst>
                </a:gridCol>
                <a:gridCol w="482937">
                  <a:extLst>
                    <a:ext uri="{9D8B030D-6E8A-4147-A177-3AD203B41FA5}">
                      <a16:colId xmlns:a16="http://schemas.microsoft.com/office/drawing/2014/main" val="2168713260"/>
                    </a:ext>
                  </a:extLst>
                </a:gridCol>
              </a:tblGrid>
              <a:tr h="322720">
                <a:tc rowSpan="5">
                  <a:txBody>
                    <a:bodyPr/>
                    <a:lstStyle/>
                    <a:p>
                      <a:pPr algn="ctr">
                        <a:spcAft>
                          <a:spcPts val="0"/>
                        </a:spcAft>
                      </a:pPr>
                      <a:r>
                        <a:rPr lang="zh-TW" sz="1200" kern="100" dirty="0">
                          <a:effectLst>
                            <a:outerShdw blurRad="38100" dist="38100" dir="2700000" algn="tl">
                              <a:srgbClr val="000000">
                                <a:alpha val="43137"/>
                              </a:srgbClr>
                            </a:outerShdw>
                          </a:effectLst>
                        </a:rPr>
                        <a:t>攝製型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2">
                  <a:txBody>
                    <a:bodyPr/>
                    <a:lstStyle/>
                    <a:p>
                      <a:pPr algn="ctr">
                        <a:spcAft>
                          <a:spcPts val="0"/>
                        </a:spcAft>
                      </a:pPr>
                      <a:r>
                        <a:rPr lang="zh-TW" sz="1200" kern="100" dirty="0">
                          <a:effectLst/>
                        </a:rPr>
                        <a:t>合意型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a:txBody>
                    <a:bodyPr/>
                    <a:lstStyle/>
                    <a:p>
                      <a:pPr algn="ctr">
                        <a:spcAft>
                          <a:spcPts val="0"/>
                        </a:spcAft>
                      </a:pPr>
                      <a:r>
                        <a:rPr lang="zh-TW" sz="1200" kern="100">
                          <a:effectLst/>
                        </a:rPr>
                        <a:t>基本型</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3">
                  <a:txBody>
                    <a:bodyPr/>
                    <a:lstStyle/>
                    <a:p>
                      <a:pPr>
                        <a:spcAft>
                          <a:spcPts val="0"/>
                        </a:spcAft>
                      </a:pPr>
                      <a:r>
                        <a:rPr lang="en-US" sz="1200" kern="100" dirty="0">
                          <a:effectLst/>
                        </a:rPr>
                        <a:t>§</a:t>
                      </a:r>
                      <a:r>
                        <a:rPr lang="en-US" sz="1200" kern="100" dirty="0" smtClean="0">
                          <a:effectLst/>
                        </a:rPr>
                        <a:t>36Ⅰ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pPr>
                        <a:spcAft>
                          <a:spcPts val="0"/>
                        </a:spcAft>
                      </a:pP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rowSpan="3" gridSpan="2">
                  <a:txBody>
                    <a:bodyPr/>
                    <a:lstStyle/>
                    <a:p>
                      <a:pPr algn="ctr">
                        <a:spcAft>
                          <a:spcPts val="0"/>
                        </a:spcAft>
                      </a:pPr>
                      <a:r>
                        <a:rPr lang="en-US" sz="1200" kern="100" dirty="0">
                          <a:effectLst/>
                        </a:rPr>
                        <a:t>§36Ⅳ</a:t>
                      </a:r>
                      <a:r>
                        <a:rPr lang="zh-TW" sz="1200" kern="100" dirty="0">
                          <a:effectLst/>
                        </a:rPr>
                        <a:t>：意圖犯</a:t>
                      </a:r>
                    </a:p>
                    <a:p>
                      <a:pPr algn="ctr">
                        <a:spcAft>
                          <a:spcPts val="0"/>
                        </a:spcAft>
                      </a:pPr>
                      <a:r>
                        <a:rPr lang="en-US" sz="1200" kern="100" dirty="0">
                          <a:effectLst/>
                        </a:rPr>
                        <a:t>§36Ⅴ</a:t>
                      </a:r>
                      <a:r>
                        <a:rPr lang="zh-TW" sz="1200" kern="100" dirty="0">
                          <a:effectLst/>
                        </a:rPr>
                        <a:t>：未遂犯</a:t>
                      </a:r>
                    </a:p>
                    <a:p>
                      <a:pPr algn="ctr">
                        <a:spcAft>
                          <a:spcPts val="0"/>
                        </a:spcAft>
                      </a:pPr>
                      <a:r>
                        <a:rPr lang="en-US" sz="1200" kern="100" dirty="0">
                          <a:effectLst/>
                        </a:rPr>
                        <a:t>§36Ⅵ</a:t>
                      </a:r>
                      <a:r>
                        <a:rPr lang="zh-TW" sz="1200" kern="100" dirty="0">
                          <a:effectLst/>
                        </a:rPr>
                        <a:t>：沒收</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3" hMerge="1">
                  <a:txBody>
                    <a:bodyPr/>
                    <a:lstStyle/>
                    <a:p>
                      <a:pPr algn="ctr">
                        <a:spcAft>
                          <a:spcPts val="0"/>
                        </a:spcAft>
                      </a:pP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extLst>
                  <a:ext uri="{0D108BD9-81ED-4DB2-BD59-A6C34878D82A}">
                    <a16:rowId xmlns:a16="http://schemas.microsoft.com/office/drawing/2014/main" val="134543678"/>
                  </a:ext>
                </a:extLst>
              </a:tr>
              <a:tr h="537866">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1200" kern="100" dirty="0">
                          <a:effectLst/>
                        </a:rPr>
                        <a:t>擴張</a:t>
                      </a:r>
                      <a:r>
                        <a:rPr lang="zh-TW" sz="1200" kern="100" dirty="0" smtClean="0">
                          <a:effectLst/>
                        </a:rPr>
                        <a:t>型</a:t>
                      </a:r>
                      <a:endParaRPr lang="en-US" altLang="zh-TW" sz="1200" kern="100" dirty="0" smtClean="0">
                        <a:effectLst/>
                      </a:endParaRPr>
                    </a:p>
                    <a:p>
                      <a:pPr algn="ctr">
                        <a:spcAft>
                          <a:spcPts val="0"/>
                        </a:spcAft>
                      </a:pPr>
                      <a:r>
                        <a:rPr lang="zh-TW" sz="1200" kern="100" dirty="0" smtClean="0">
                          <a:effectLst/>
                        </a:rPr>
                        <a:t>（</a:t>
                      </a:r>
                      <a:r>
                        <a:rPr lang="zh-TW" sz="1200" kern="100" dirty="0">
                          <a:effectLst/>
                        </a:rPr>
                        <a:t>基本型前階段）</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3">
                  <a:txBody>
                    <a:bodyPr/>
                    <a:lstStyle/>
                    <a:p>
                      <a:pPr>
                        <a:spcAft>
                          <a:spcPts val="0"/>
                        </a:spcAft>
                      </a:pPr>
                      <a:r>
                        <a:rPr lang="en-US" sz="1200" kern="100" dirty="0">
                          <a:effectLst/>
                        </a:rPr>
                        <a:t>§</a:t>
                      </a:r>
                      <a:r>
                        <a:rPr lang="en-US" sz="1200" kern="100" dirty="0" smtClean="0">
                          <a:effectLst/>
                        </a:rPr>
                        <a:t>36Ⅱ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pPr>
                        <a:spcAft>
                          <a:spcPts val="0"/>
                        </a:spcAft>
                      </a:pP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1486136891"/>
                  </a:ext>
                </a:extLst>
              </a:tr>
              <a:tr h="667851">
                <a:tc vMerge="1">
                  <a:txBody>
                    <a:bodyPr/>
                    <a:lstStyle/>
                    <a:p>
                      <a:endParaRPr lang="zh-TW" altLang="en-US"/>
                    </a:p>
                  </a:txBody>
                  <a:tcPr/>
                </a:tc>
                <a:tc rowSpan="3">
                  <a:txBody>
                    <a:bodyPr/>
                    <a:lstStyle/>
                    <a:p>
                      <a:pPr algn="ctr">
                        <a:spcAft>
                          <a:spcPts val="0"/>
                        </a:spcAft>
                      </a:pPr>
                      <a:r>
                        <a:rPr lang="zh-TW" sz="1200" kern="100" dirty="0">
                          <a:effectLst/>
                        </a:rPr>
                        <a:t>非合意型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a:txBody>
                    <a:bodyPr/>
                    <a:lstStyle/>
                    <a:p>
                      <a:pPr algn="ctr">
                        <a:spcAft>
                          <a:spcPts val="0"/>
                        </a:spcAft>
                      </a:pPr>
                      <a:r>
                        <a:rPr lang="zh-TW" sz="1200" kern="100" dirty="0">
                          <a:effectLst/>
                        </a:rPr>
                        <a:t>基本型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3">
                  <a:txBody>
                    <a:bodyPr/>
                    <a:lstStyle/>
                    <a:p>
                      <a:pPr>
                        <a:spcAft>
                          <a:spcPts val="0"/>
                        </a:spcAft>
                      </a:pPr>
                      <a:r>
                        <a:rPr lang="en-US" sz="1200" kern="100" dirty="0">
                          <a:effectLst/>
                        </a:rPr>
                        <a:t>§</a:t>
                      </a:r>
                      <a:r>
                        <a:rPr lang="en-US" sz="1200" kern="100" dirty="0" smtClean="0">
                          <a:effectLst/>
                        </a:rPr>
                        <a:t>36Ⅲ</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pPr>
                        <a:spcAft>
                          <a:spcPts val="0"/>
                        </a:spcAft>
                      </a:pP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3554562297"/>
                  </a:ext>
                </a:extLst>
              </a:tr>
              <a:tr h="753013">
                <a:tc vMerge="1">
                  <a:txBody>
                    <a:bodyPr/>
                    <a:lstStyle/>
                    <a:p>
                      <a:endParaRPr lang="zh-TW" altLang="en-US"/>
                    </a:p>
                  </a:txBody>
                  <a:tcPr/>
                </a:tc>
                <a:tc vMerge="1">
                  <a:txBody>
                    <a:bodyPr/>
                    <a:lstStyle/>
                    <a:p>
                      <a:endParaRPr lang="zh-TW" altLang="en-US"/>
                    </a:p>
                  </a:txBody>
                  <a:tcPr/>
                </a:tc>
                <a:tc rowSpan="2">
                  <a:txBody>
                    <a:bodyPr/>
                    <a:lstStyle/>
                    <a:p>
                      <a:pPr algn="ctr">
                        <a:spcAft>
                          <a:spcPts val="0"/>
                        </a:spcAft>
                      </a:pPr>
                      <a:r>
                        <a:rPr lang="zh-TW" sz="1200" kern="100" dirty="0">
                          <a:effectLst/>
                        </a:rPr>
                        <a:t>加重型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2">
                  <a:txBody>
                    <a:bodyPr/>
                    <a:lstStyle/>
                    <a:p>
                      <a:pPr algn="ctr">
                        <a:spcAft>
                          <a:spcPts val="0"/>
                        </a:spcAft>
                      </a:pPr>
                      <a:r>
                        <a:rPr lang="zh-TW" sz="1200" kern="100" dirty="0">
                          <a:effectLst/>
                        </a:rPr>
                        <a:t>結合犯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pPr algn="ctr">
                        <a:spcAft>
                          <a:spcPts val="0"/>
                        </a:spcAft>
                      </a:pP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a:txBody>
                    <a:bodyPr/>
                    <a:lstStyle/>
                    <a:p>
                      <a:pPr algn="just">
                        <a:spcAft>
                          <a:spcPts val="0"/>
                        </a:spcAft>
                      </a:pPr>
                      <a:r>
                        <a:rPr lang="en-US" sz="1200" kern="100" dirty="0">
                          <a:effectLst/>
                        </a:rPr>
                        <a:t>§</a:t>
                      </a:r>
                      <a:r>
                        <a:rPr lang="en-US" sz="1200" kern="100" dirty="0" smtClean="0">
                          <a:effectLst/>
                        </a:rPr>
                        <a:t>37Ⅰ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2" gridSpan="2">
                  <a:txBody>
                    <a:bodyPr/>
                    <a:lstStyle/>
                    <a:p>
                      <a:pPr algn="ctr">
                        <a:spcAft>
                          <a:spcPts val="0"/>
                        </a:spcAft>
                      </a:pPr>
                      <a:r>
                        <a:rPr lang="en-US" sz="1200" kern="100">
                          <a:effectLst/>
                        </a:rPr>
                        <a:t> </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2" hMerge="1">
                  <a:txBody>
                    <a:bodyPr/>
                    <a:lstStyle/>
                    <a:p>
                      <a:pPr algn="ctr">
                        <a:spcAft>
                          <a:spcPts val="0"/>
                        </a:spcAft>
                      </a:pP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extLst>
                  <a:ext uri="{0D108BD9-81ED-4DB2-BD59-A6C34878D82A}">
                    <a16:rowId xmlns:a16="http://schemas.microsoft.com/office/drawing/2014/main" val="580066926"/>
                  </a:ext>
                </a:extLst>
              </a:tr>
              <a:tr h="645439">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gridSpan="2">
                  <a:txBody>
                    <a:bodyPr/>
                    <a:lstStyle/>
                    <a:p>
                      <a:pPr algn="ctr">
                        <a:spcAft>
                          <a:spcPts val="0"/>
                        </a:spcAft>
                      </a:pPr>
                      <a:r>
                        <a:rPr lang="zh-TW" sz="1200" kern="100" dirty="0">
                          <a:effectLst/>
                        </a:rPr>
                        <a:t>加重結果犯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pPr algn="ctr">
                        <a:spcAft>
                          <a:spcPts val="0"/>
                        </a:spcAft>
                      </a:pP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a:txBody>
                    <a:bodyPr/>
                    <a:lstStyle/>
                    <a:p>
                      <a:pPr>
                        <a:spcAft>
                          <a:spcPts val="0"/>
                        </a:spcAft>
                      </a:pPr>
                      <a:r>
                        <a:rPr lang="en-US" sz="1200" kern="100" dirty="0">
                          <a:effectLst/>
                        </a:rPr>
                        <a:t>§</a:t>
                      </a:r>
                      <a:r>
                        <a:rPr lang="en-US" sz="1200" kern="100" dirty="0" smtClean="0">
                          <a:effectLst/>
                        </a:rPr>
                        <a:t>37Ⅱ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2"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23841260"/>
                  </a:ext>
                </a:extLst>
              </a:tr>
              <a:tr h="430293">
                <a:tc rowSpan="4">
                  <a:txBody>
                    <a:bodyPr/>
                    <a:lstStyle/>
                    <a:p>
                      <a:pPr algn="ctr">
                        <a:spcAft>
                          <a:spcPts val="0"/>
                        </a:spcAft>
                      </a:pPr>
                      <a:r>
                        <a:rPr lang="zh-TW" sz="1200" kern="100" dirty="0">
                          <a:effectLst>
                            <a:outerShdw blurRad="38100" dist="38100" dir="2700000" algn="tl">
                              <a:srgbClr val="000000">
                                <a:alpha val="43137"/>
                              </a:srgbClr>
                            </a:outerShdw>
                          </a:effectLst>
                        </a:rPr>
                        <a:t>散布型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a:txBody>
                    <a:bodyPr/>
                    <a:lstStyle/>
                    <a:p>
                      <a:pPr algn="ctr">
                        <a:spcAft>
                          <a:spcPts val="0"/>
                        </a:spcAft>
                      </a:pPr>
                      <a:r>
                        <a:rPr lang="zh-TW" sz="1200" kern="100">
                          <a:effectLst/>
                        </a:rPr>
                        <a:t>基本型</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4">
                  <a:txBody>
                    <a:bodyPr/>
                    <a:lstStyle/>
                    <a:p>
                      <a:pPr>
                        <a:spcAft>
                          <a:spcPts val="0"/>
                        </a:spcAft>
                      </a:pPr>
                      <a:r>
                        <a:rPr lang="en-US" sz="1200" kern="100" dirty="0">
                          <a:effectLst/>
                        </a:rPr>
                        <a:t>§</a:t>
                      </a:r>
                      <a:r>
                        <a:rPr lang="en-US" sz="1200" kern="100" dirty="0" smtClean="0">
                          <a:effectLst/>
                        </a:rPr>
                        <a:t>38Ⅰ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rowSpan="2" gridSpan="2">
                  <a:txBody>
                    <a:bodyPr/>
                    <a:lstStyle/>
                    <a:p>
                      <a:pPr algn="ctr">
                        <a:spcAft>
                          <a:spcPts val="0"/>
                        </a:spcAft>
                      </a:pPr>
                      <a:r>
                        <a:rPr lang="en-US" sz="1200" kern="100" dirty="0">
                          <a:effectLst/>
                        </a:rPr>
                        <a:t>§38Ⅲ</a:t>
                      </a:r>
                      <a:r>
                        <a:rPr lang="zh-TW" sz="1200" kern="100" dirty="0">
                          <a:effectLst/>
                        </a:rPr>
                        <a:t>：沒收</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2" hMerge="1">
                  <a:txBody>
                    <a:bodyPr/>
                    <a:lstStyle/>
                    <a:p>
                      <a:pPr algn="ctr">
                        <a:spcAft>
                          <a:spcPts val="0"/>
                        </a:spcAft>
                      </a:pP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extLst>
                  <a:ext uri="{0D108BD9-81ED-4DB2-BD59-A6C34878D82A}">
                    <a16:rowId xmlns:a16="http://schemas.microsoft.com/office/drawing/2014/main" val="798313558"/>
                  </a:ext>
                </a:extLst>
              </a:tr>
              <a:tr h="236661">
                <a:tc vMerge="1">
                  <a:txBody>
                    <a:bodyPr/>
                    <a:lstStyle/>
                    <a:p>
                      <a:endParaRPr lang="zh-TW" altLang="en-US"/>
                    </a:p>
                  </a:txBody>
                  <a:tcPr/>
                </a:tc>
                <a:tc rowSpan="3">
                  <a:txBody>
                    <a:bodyPr/>
                    <a:lstStyle/>
                    <a:p>
                      <a:pPr algn="ctr">
                        <a:spcAft>
                          <a:spcPts val="0"/>
                        </a:spcAft>
                      </a:pPr>
                      <a:r>
                        <a:rPr lang="zh-TW" sz="1200" kern="100">
                          <a:effectLst/>
                        </a:rPr>
                        <a:t>擴張型（基本型前階段）</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2">
                  <a:txBody>
                    <a:bodyPr/>
                    <a:lstStyle/>
                    <a:p>
                      <a:pPr algn="ctr">
                        <a:spcAft>
                          <a:spcPts val="0"/>
                        </a:spcAft>
                      </a:pPr>
                      <a:r>
                        <a:rPr lang="zh-TW" sz="1200" kern="100">
                          <a:effectLst/>
                        </a:rPr>
                        <a:t>意圖散布之持有</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gridSpan="2">
                  <a:txBody>
                    <a:bodyPr/>
                    <a:lstStyle/>
                    <a:p>
                      <a:pPr algn="just">
                        <a:spcAft>
                          <a:spcPts val="0"/>
                        </a:spcAft>
                      </a:pPr>
                      <a:r>
                        <a:rPr lang="en-US" sz="1200" kern="100" dirty="0">
                          <a:effectLst/>
                        </a:rPr>
                        <a:t>§</a:t>
                      </a:r>
                      <a:r>
                        <a:rPr lang="en-US" sz="1200" kern="100" dirty="0" smtClean="0">
                          <a:effectLst/>
                        </a:rPr>
                        <a:t>38Ⅱ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extLst>
                  <a:ext uri="{0D108BD9-81ED-4DB2-BD59-A6C34878D82A}">
                    <a16:rowId xmlns:a16="http://schemas.microsoft.com/office/drawing/2014/main" val="1126139780"/>
                  </a:ext>
                </a:extLst>
              </a:tr>
              <a:tr h="215146">
                <a:tc vMerge="1">
                  <a:txBody>
                    <a:bodyPr/>
                    <a:lstStyle/>
                    <a:p>
                      <a:endParaRPr lang="zh-TW" altLang="en-US"/>
                    </a:p>
                  </a:txBody>
                  <a:tcPr/>
                </a:tc>
                <a:tc vMerge="1">
                  <a:txBody>
                    <a:bodyPr/>
                    <a:lstStyle/>
                    <a:p>
                      <a:endParaRPr lang="zh-TW" altLang="en-US"/>
                    </a:p>
                  </a:txBody>
                  <a:tcPr/>
                </a:tc>
                <a:tc rowSpan="2" gridSpan="2">
                  <a:txBody>
                    <a:bodyPr/>
                    <a:lstStyle/>
                    <a:p>
                      <a:pPr algn="ctr">
                        <a:spcAft>
                          <a:spcPts val="0"/>
                        </a:spcAft>
                      </a:pPr>
                      <a:r>
                        <a:rPr lang="zh-TW" sz="1200" kern="100">
                          <a:effectLst/>
                        </a:rPr>
                        <a:t>無正當理由之持有</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rowSpan="2" hMerge="1">
                  <a:txBody>
                    <a:bodyPr/>
                    <a:lstStyle/>
                    <a:p>
                      <a:endParaRPr lang="zh-TW" altLang="en-US"/>
                    </a:p>
                  </a:txBody>
                  <a:tcPr/>
                </a:tc>
                <a:tc gridSpan="4">
                  <a:txBody>
                    <a:bodyPr/>
                    <a:lstStyle/>
                    <a:p>
                      <a:pPr>
                        <a:spcAft>
                          <a:spcPts val="0"/>
                        </a:spcAft>
                      </a:pPr>
                      <a:r>
                        <a:rPr lang="en-US" sz="1200" kern="100" dirty="0">
                          <a:effectLst/>
                        </a:rPr>
                        <a:t>§</a:t>
                      </a:r>
                      <a:r>
                        <a:rPr lang="en-US" sz="1200" kern="100" dirty="0" smtClean="0">
                          <a:effectLst/>
                        </a:rPr>
                        <a:t>39Ⅰ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195131710"/>
                  </a:ext>
                </a:extLst>
              </a:tr>
              <a:tr h="215146">
                <a:tc vMerge="1">
                  <a:txBody>
                    <a:bodyPr/>
                    <a:lstStyle/>
                    <a:p>
                      <a:endParaRPr lang="zh-TW" altLang="en-US"/>
                    </a:p>
                  </a:txBody>
                  <a:tcPr/>
                </a:tc>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4">
                  <a:txBody>
                    <a:bodyPr/>
                    <a:lstStyle/>
                    <a:p>
                      <a:pPr>
                        <a:spcAft>
                          <a:spcPts val="0"/>
                        </a:spcAft>
                      </a:pPr>
                      <a:r>
                        <a:rPr lang="en-US" sz="1200" kern="100" dirty="0">
                          <a:effectLst/>
                        </a:rPr>
                        <a:t>§</a:t>
                      </a:r>
                      <a:r>
                        <a:rPr lang="en-US" sz="1200" kern="100" dirty="0" smtClean="0">
                          <a:effectLst/>
                        </a:rPr>
                        <a:t>39Ⅱ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987520939"/>
                  </a:ext>
                </a:extLst>
              </a:tr>
              <a:tr h="327202">
                <a:tc>
                  <a:txBody>
                    <a:bodyPr/>
                    <a:lstStyle/>
                    <a:p>
                      <a:pPr algn="ctr">
                        <a:spcAft>
                          <a:spcPts val="0"/>
                        </a:spcAft>
                      </a:pPr>
                      <a:r>
                        <a:rPr lang="zh-TW" sz="1200" kern="100" dirty="0">
                          <a:effectLst>
                            <a:outerShdw blurRad="38100" dist="38100" dir="2700000" algn="tl">
                              <a:srgbClr val="000000">
                                <a:alpha val="43137"/>
                              </a:srgbClr>
                            </a:outerShdw>
                          </a:effectLst>
                        </a:rPr>
                        <a:t>宣傳型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gridSpan="6">
                  <a:txBody>
                    <a:bodyPr/>
                    <a:lstStyle/>
                    <a:p>
                      <a:pPr>
                        <a:spcAft>
                          <a:spcPts val="0"/>
                        </a:spcAft>
                      </a:pPr>
                      <a:r>
                        <a:rPr lang="en-US" sz="1200" kern="100" dirty="0">
                          <a:effectLst/>
                        </a:rPr>
                        <a:t>§</a:t>
                      </a:r>
                      <a:r>
                        <a:rPr lang="en-US" sz="1200" kern="100" dirty="0" smtClean="0">
                          <a:effectLst/>
                        </a:rPr>
                        <a:t>40Ⅰ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200" kern="100" dirty="0">
                          <a:effectLst/>
                        </a:rPr>
                        <a:t>§40Ⅱ</a:t>
                      </a:r>
                      <a:r>
                        <a:rPr lang="zh-TW" sz="1200" kern="100" dirty="0">
                          <a:effectLst/>
                        </a:rPr>
                        <a:t>：意圖犯</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408" marR="48408" marT="0" marB="0" anchor="ctr"/>
                </a:tc>
                <a:extLst>
                  <a:ext uri="{0D108BD9-81ED-4DB2-BD59-A6C34878D82A}">
                    <a16:rowId xmlns:a16="http://schemas.microsoft.com/office/drawing/2014/main" val="88040967"/>
                  </a:ext>
                </a:extLst>
              </a:tr>
            </a:tbl>
          </a:graphicData>
        </a:graphic>
      </p:graphicFrame>
    </p:spTree>
    <p:extLst>
      <p:ext uri="{BB962C8B-B14F-4D97-AF65-F5344CB8AC3E}">
        <p14:creationId xmlns:p14="http://schemas.microsoft.com/office/powerpoint/2010/main" val="40639413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707886"/>
            </a:xfrm>
            <a:prstGeom prst="rect">
              <a:avLst/>
            </a:prstGeom>
          </p:spPr>
          <p:txBody>
            <a:bodyPr wrap="square">
              <a:spAutoFit/>
            </a:bodyPr>
            <a:lstStyle/>
            <a:p>
              <a:pPr lvl="0"/>
              <a:r>
                <a:rPr lang="zh-TW" altLang="en-US" sz="2000" dirty="0">
                  <a:solidFill>
                    <a:prstClr val="black"/>
                  </a:solidFill>
                </a:rPr>
                <a:t>不當侍應</a:t>
              </a:r>
              <a:r>
                <a:rPr lang="zh-TW" altLang="en-US" sz="2000" dirty="0" smtClean="0">
                  <a:solidFill>
                    <a:prstClr val="black"/>
                  </a:solidFill>
                </a:rPr>
                <a:t>型</a:t>
              </a:r>
              <a:endParaRPr lang="en-US" altLang="zh-TW" sz="2000" dirty="0" smtClean="0">
                <a:solidFill>
                  <a:prstClr val="black"/>
                </a:solidFill>
              </a:endParaRPr>
            </a:p>
            <a:p>
              <a:pPr lvl="0"/>
              <a:r>
                <a:rPr lang="zh-TW" altLang="en-US" sz="2000" dirty="0" smtClean="0">
                  <a:solidFill>
                    <a:prstClr val="black"/>
                  </a:solidFill>
                </a:rPr>
                <a:t>之</a:t>
              </a:r>
              <a:r>
                <a:rPr lang="zh-TW" altLang="en-US" sz="2000" dirty="0">
                  <a:solidFill>
                    <a:prstClr val="black"/>
                  </a:solidFill>
                </a:rPr>
                <a:t>兒少性剝削行為</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384981" y="1874682"/>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056222" y="1928565"/>
            <a:ext cx="449353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兒少性剝削條例之不法行為類型</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19" name="表格 18"/>
          <p:cNvGraphicFramePr>
            <a:graphicFrameLocks noGrp="1"/>
          </p:cNvGraphicFramePr>
          <p:nvPr>
            <p:extLst>
              <p:ext uri="{D42A27DB-BD31-4B8C-83A1-F6EECF244321}">
                <p14:modId xmlns:p14="http://schemas.microsoft.com/office/powerpoint/2010/main" val="3037489043"/>
              </p:ext>
            </p:extLst>
          </p:nvPr>
        </p:nvGraphicFramePr>
        <p:xfrm>
          <a:off x="4351579" y="3985139"/>
          <a:ext cx="4821257" cy="1124871"/>
        </p:xfrm>
        <a:graphic>
          <a:graphicData uri="http://schemas.openxmlformats.org/drawingml/2006/table">
            <a:tbl>
              <a:tblPr firstRow="1" firstCol="1" bandRow="1">
                <a:tableStyleId>{5C22544A-7EE6-4342-B048-85BDC9FD1C3A}</a:tableStyleId>
              </a:tblPr>
              <a:tblGrid>
                <a:gridCol w="786582">
                  <a:extLst>
                    <a:ext uri="{9D8B030D-6E8A-4147-A177-3AD203B41FA5}">
                      <a16:colId xmlns:a16="http://schemas.microsoft.com/office/drawing/2014/main" val="3889349066"/>
                    </a:ext>
                  </a:extLst>
                </a:gridCol>
                <a:gridCol w="1677972">
                  <a:extLst>
                    <a:ext uri="{9D8B030D-6E8A-4147-A177-3AD203B41FA5}">
                      <a16:colId xmlns:a16="http://schemas.microsoft.com/office/drawing/2014/main" val="686059085"/>
                    </a:ext>
                  </a:extLst>
                </a:gridCol>
                <a:gridCol w="876692">
                  <a:extLst>
                    <a:ext uri="{9D8B030D-6E8A-4147-A177-3AD203B41FA5}">
                      <a16:colId xmlns:a16="http://schemas.microsoft.com/office/drawing/2014/main" val="1496681741"/>
                    </a:ext>
                  </a:extLst>
                </a:gridCol>
                <a:gridCol w="1480011">
                  <a:extLst>
                    <a:ext uri="{9D8B030D-6E8A-4147-A177-3AD203B41FA5}">
                      <a16:colId xmlns:a16="http://schemas.microsoft.com/office/drawing/2014/main" val="198770495"/>
                    </a:ext>
                  </a:extLst>
                </a:gridCol>
              </a:tblGrid>
              <a:tr h="374957">
                <a:tc rowSpan="2">
                  <a:txBody>
                    <a:bodyPr/>
                    <a:lstStyle/>
                    <a:p>
                      <a:pPr algn="ctr">
                        <a:spcAft>
                          <a:spcPts val="0"/>
                        </a:spcAft>
                      </a:pPr>
                      <a:r>
                        <a:rPr lang="zh-TW" sz="1200" kern="100" dirty="0">
                          <a:effectLst>
                            <a:outerShdw blurRad="38100" dist="38100" dir="2700000" algn="tl">
                              <a:srgbClr val="000000">
                                <a:alpha val="43137"/>
                              </a:srgbClr>
                            </a:outerShdw>
                          </a:effectLst>
                        </a:rPr>
                        <a:t>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spcAft>
                          <a:spcPts val="0"/>
                        </a:spcAft>
                      </a:pPr>
                      <a:r>
                        <a:rPr lang="zh-TW" sz="1200" kern="100" dirty="0">
                          <a:effectLst/>
                        </a:rPr>
                        <a:t>基本型</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just">
                        <a:spcAft>
                          <a:spcPts val="0"/>
                        </a:spcAft>
                      </a:pPr>
                      <a:r>
                        <a:rPr lang="en-US" sz="1200" kern="100" dirty="0">
                          <a:effectLst/>
                        </a:rPr>
                        <a:t>§</a:t>
                      </a:r>
                      <a:r>
                        <a:rPr lang="en-US" sz="1200" kern="100" dirty="0" smtClean="0">
                          <a:effectLst/>
                        </a:rPr>
                        <a:t>45Ⅰ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just">
                        <a:spcAft>
                          <a:spcPts val="0"/>
                        </a:spcAft>
                      </a:pPr>
                      <a:r>
                        <a:rPr lang="en-US" sz="1000" kern="100">
                          <a:effectLst/>
                        </a:rPr>
                        <a:t> </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127646112"/>
                  </a:ext>
                </a:extLst>
              </a:tr>
              <a:tr h="374957">
                <a:tc vMerge="1">
                  <a:txBody>
                    <a:bodyPr/>
                    <a:lstStyle/>
                    <a:p>
                      <a:endParaRPr lang="zh-TW" altLang="en-US"/>
                    </a:p>
                  </a:txBody>
                  <a:tcPr/>
                </a:tc>
                <a:tc>
                  <a:txBody>
                    <a:bodyPr/>
                    <a:lstStyle/>
                    <a:p>
                      <a:pPr algn="ctr">
                        <a:spcAft>
                          <a:spcPts val="0"/>
                        </a:spcAft>
                      </a:pPr>
                      <a:r>
                        <a:rPr lang="zh-TW" sz="1200" kern="100" dirty="0">
                          <a:effectLst/>
                        </a:rPr>
                        <a:t>擴張型（基本型前階段）</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just">
                        <a:spcAft>
                          <a:spcPts val="0"/>
                        </a:spcAft>
                      </a:pPr>
                      <a:r>
                        <a:rPr lang="en-US" sz="1200" kern="100" dirty="0">
                          <a:effectLst/>
                        </a:rPr>
                        <a:t>§</a:t>
                      </a:r>
                      <a:r>
                        <a:rPr lang="en-US" sz="1200" kern="100" dirty="0" smtClean="0">
                          <a:effectLst/>
                        </a:rPr>
                        <a:t>45Ⅱ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a:txBody>
                    <a:bodyPr/>
                    <a:lstStyle/>
                    <a:p>
                      <a:pPr algn="ctr">
                        <a:spcAft>
                          <a:spcPts val="0"/>
                        </a:spcAft>
                      </a:pPr>
                      <a:r>
                        <a:rPr lang="en-US" sz="1200" kern="100">
                          <a:effectLst/>
                        </a:rPr>
                        <a:t>§45Ⅳ</a:t>
                      </a:r>
                      <a:r>
                        <a:rPr lang="zh-TW" sz="1200" kern="100">
                          <a:effectLst/>
                        </a:rPr>
                        <a:t>：意圖犯</a:t>
                      </a:r>
                    </a:p>
                    <a:p>
                      <a:pPr algn="ctr">
                        <a:spcAft>
                          <a:spcPts val="0"/>
                        </a:spcAft>
                      </a:pPr>
                      <a:r>
                        <a:rPr lang="en-US" sz="1200" kern="100">
                          <a:effectLst/>
                        </a:rPr>
                        <a:t>§45Ⅴ</a:t>
                      </a:r>
                      <a:r>
                        <a:rPr lang="zh-TW" sz="1200" kern="100">
                          <a:effectLst/>
                        </a:rPr>
                        <a:t>：未遂犯</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979703825"/>
                  </a:ext>
                </a:extLst>
              </a:tr>
              <a:tr h="374957">
                <a:tc>
                  <a:txBody>
                    <a:bodyPr/>
                    <a:lstStyle/>
                    <a:p>
                      <a:pPr algn="ctr">
                        <a:spcAft>
                          <a:spcPts val="0"/>
                        </a:spcAft>
                      </a:pPr>
                      <a:r>
                        <a:rPr lang="zh-TW" sz="1200" kern="100" dirty="0">
                          <a:effectLst>
                            <a:outerShdw blurRad="38100" dist="38100" dir="2700000" algn="tl">
                              <a:srgbClr val="000000">
                                <a:alpha val="43137"/>
                              </a:srgbClr>
                            </a:outerShdw>
                          </a:effectLst>
                        </a:rPr>
                        <a:t>非合意型</a:t>
                      </a:r>
                      <a:endParaRPr lang="zh-TW" sz="1200" kern="100" dirty="0">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gridSpan="2">
                  <a:txBody>
                    <a:bodyPr/>
                    <a:lstStyle/>
                    <a:p>
                      <a:pPr algn="just">
                        <a:spcAft>
                          <a:spcPts val="0"/>
                        </a:spcAft>
                      </a:pPr>
                      <a:r>
                        <a:rPr lang="en-US" sz="1200" kern="100" dirty="0">
                          <a:effectLst/>
                        </a:rPr>
                        <a:t>§</a:t>
                      </a:r>
                      <a:r>
                        <a:rPr lang="en-US" sz="1200" kern="100" dirty="0" smtClean="0">
                          <a:effectLst/>
                        </a:rPr>
                        <a:t>45Ⅲ</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805422590"/>
                  </a:ext>
                </a:extLst>
              </a:tr>
            </a:tbl>
          </a:graphicData>
        </a:graphic>
      </p:graphicFrame>
    </p:spTree>
    <p:extLst>
      <p:ext uri="{BB962C8B-B14F-4D97-AF65-F5344CB8AC3E}">
        <p14:creationId xmlns:p14="http://schemas.microsoft.com/office/powerpoint/2010/main" val="3514934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nvSpPr>
        <p:spPr>
          <a:xfrm>
            <a:off x="10878" y="646139"/>
            <a:ext cx="3873596" cy="1107979"/>
          </a:xfrm>
          <a:prstGeom prst="rect">
            <a:avLst/>
          </a:prstGeom>
          <a:noFill/>
        </p:spPr>
        <p:txBody>
          <a:bodyPr wrap="none" lIns="91426" tIns="45712" rIns="91426" bIns="45712" rtlCol="0">
            <a:spAutoFit/>
          </a:bodyPr>
          <a:lstStyle/>
          <a:p>
            <a:pPr algn="ctr"/>
            <a:r>
              <a:rPr lang="en-US" altLang="zh-CN" sz="6600" b="1" dirty="0" smtClean="0">
                <a:solidFill>
                  <a:schemeClr val="bg1"/>
                </a:solidFill>
                <a:effectLst>
                  <a:outerShdw blurRad="38100" dist="38100" dir="2700000" algn="tl">
                    <a:srgbClr val="000000">
                      <a:alpha val="43137"/>
                    </a:srgbClr>
                  </a:outerShdw>
                </a:effectLst>
                <a:latin typeface="+mj-lt"/>
                <a:ea typeface="Segoe UI" pitchFamily="34" charset="0"/>
                <a:cs typeface="Segoe UI" pitchFamily="34" charset="0"/>
              </a:rPr>
              <a:t>CONTENTS</a:t>
            </a:r>
            <a:endParaRPr lang="zh-CN" altLang="en-US" sz="6600" b="1" dirty="0">
              <a:solidFill>
                <a:schemeClr val="bg1"/>
              </a:solidFill>
              <a:effectLst>
                <a:outerShdw blurRad="38100" dist="38100" dir="2700000" algn="tl">
                  <a:srgbClr val="000000">
                    <a:alpha val="43137"/>
                  </a:srgbClr>
                </a:outerShdw>
              </a:effectLst>
              <a:latin typeface="+mj-lt"/>
              <a:ea typeface="Gungsuh" pitchFamily="18" charset="-127"/>
              <a:cs typeface="Segoe UI" pitchFamily="34" charset="0"/>
            </a:endParaRPr>
          </a:p>
        </p:txBody>
      </p:sp>
      <p:grpSp>
        <p:nvGrpSpPr>
          <p:cNvPr id="11" name="群組 10"/>
          <p:cNvGrpSpPr/>
          <p:nvPr/>
        </p:nvGrpSpPr>
        <p:grpSpPr>
          <a:xfrm rot="212000">
            <a:off x="1123548" y="1357578"/>
            <a:ext cx="10277224" cy="4399344"/>
            <a:chOff x="1038707" y="1480127"/>
            <a:chExt cx="10277224" cy="4399344"/>
          </a:xfrm>
        </p:grpSpPr>
        <p:grpSp>
          <p:nvGrpSpPr>
            <p:cNvPr id="15" name="Group 3"/>
            <p:cNvGrpSpPr/>
            <p:nvPr/>
          </p:nvGrpSpPr>
          <p:grpSpPr>
            <a:xfrm>
              <a:off x="1079171" y="1480127"/>
              <a:ext cx="10052640" cy="4399344"/>
              <a:chOff x="1100786" y="1551735"/>
              <a:chExt cx="10052640" cy="4399344"/>
            </a:xfrm>
          </p:grpSpPr>
          <p:sp>
            <p:nvSpPr>
              <p:cNvPr id="16" name="Freeform 21"/>
              <p:cNvSpPr/>
              <p:nvPr/>
            </p:nvSpPr>
            <p:spPr>
              <a:xfrm rot="19805282">
                <a:off x="1456384" y="1551735"/>
                <a:ext cx="9350488" cy="4399344"/>
              </a:xfrm>
              <a:custGeom>
                <a:avLst/>
                <a:gdLst>
                  <a:gd name="connsiteX0" fmla="*/ 9210674 w 9350488"/>
                  <a:gd name="connsiteY0" fmla="*/ 3819266 h 4399344"/>
                  <a:gd name="connsiteX1" fmla="*/ 9350488 w 9350488"/>
                  <a:gd name="connsiteY1" fmla="*/ 4082226 h 4399344"/>
                  <a:gd name="connsiteX2" fmla="*/ 9033370 w 9350488"/>
                  <a:gd name="connsiteY2" fmla="*/ 4399344 h 4399344"/>
                  <a:gd name="connsiteX3" fmla="*/ 6852320 w 9350488"/>
                  <a:gd name="connsiteY3" fmla="*/ 4399344 h 4399344"/>
                  <a:gd name="connsiteX4" fmla="*/ 6844759 w 9350488"/>
                  <a:gd name="connsiteY4" fmla="*/ 4398581 h 4399344"/>
                  <a:gd name="connsiteX5" fmla="*/ 6831730 w 9350488"/>
                  <a:gd name="connsiteY5" fmla="*/ 4398964 h 4399344"/>
                  <a:gd name="connsiteX6" fmla="*/ 6805150 w 9350488"/>
                  <a:gd name="connsiteY6" fmla="*/ 4394589 h 4399344"/>
                  <a:gd name="connsiteX7" fmla="*/ 6788410 w 9350488"/>
                  <a:gd name="connsiteY7" fmla="*/ 4392901 h 4399344"/>
                  <a:gd name="connsiteX8" fmla="*/ 6781081 w 9350488"/>
                  <a:gd name="connsiteY8" fmla="*/ 4390626 h 4399344"/>
                  <a:gd name="connsiteX9" fmla="*/ 6771692 w 9350488"/>
                  <a:gd name="connsiteY9" fmla="*/ 4389080 h 4399344"/>
                  <a:gd name="connsiteX10" fmla="*/ 6748678 w 9350488"/>
                  <a:gd name="connsiteY10" fmla="*/ 4380567 h 4399344"/>
                  <a:gd name="connsiteX11" fmla="*/ 6728884 w 9350488"/>
                  <a:gd name="connsiteY11" fmla="*/ 4374423 h 4399344"/>
                  <a:gd name="connsiteX12" fmla="*/ 6722076 w 9350488"/>
                  <a:gd name="connsiteY12" fmla="*/ 4370728 h 4399344"/>
                  <a:gd name="connsiteX13" fmla="*/ 6714626 w 9350488"/>
                  <a:gd name="connsiteY13" fmla="*/ 4367972 h 4399344"/>
                  <a:gd name="connsiteX14" fmla="*/ 6695104 w 9350488"/>
                  <a:gd name="connsiteY14" fmla="*/ 4356088 h 4399344"/>
                  <a:gd name="connsiteX15" fmla="*/ 6675017 w 9350488"/>
                  <a:gd name="connsiteY15" fmla="*/ 4345185 h 4399344"/>
                  <a:gd name="connsiteX16" fmla="*/ 6668890 w 9350488"/>
                  <a:gd name="connsiteY16" fmla="*/ 4340130 h 4399344"/>
                  <a:gd name="connsiteX17" fmla="*/ 6662274 w 9350488"/>
                  <a:gd name="connsiteY17" fmla="*/ 4336102 h 4399344"/>
                  <a:gd name="connsiteX18" fmla="*/ 6647012 w 9350488"/>
                  <a:gd name="connsiteY18" fmla="*/ 4322079 h 4399344"/>
                  <a:gd name="connsiteX19" fmla="*/ 6628085 w 9350488"/>
                  <a:gd name="connsiteY19" fmla="*/ 4306462 h 4399344"/>
                  <a:gd name="connsiteX20" fmla="*/ 6622029 w 9350488"/>
                  <a:gd name="connsiteY20" fmla="*/ 4299122 h 4399344"/>
                  <a:gd name="connsiteX21" fmla="*/ 6616378 w 9350488"/>
                  <a:gd name="connsiteY21" fmla="*/ 4293931 h 4399344"/>
                  <a:gd name="connsiteX22" fmla="*/ 6606505 w 9350488"/>
                  <a:gd name="connsiteY22" fmla="*/ 4280307 h 4399344"/>
                  <a:gd name="connsiteX23" fmla="*/ 6589361 w 9350488"/>
                  <a:gd name="connsiteY23" fmla="*/ 4259529 h 4399344"/>
                  <a:gd name="connsiteX24" fmla="*/ 6583143 w 9350488"/>
                  <a:gd name="connsiteY24" fmla="*/ 4248073 h 4399344"/>
                  <a:gd name="connsiteX25" fmla="*/ 6578683 w 9350488"/>
                  <a:gd name="connsiteY25" fmla="*/ 4241920 h 4399344"/>
                  <a:gd name="connsiteX26" fmla="*/ 5577164 w 9350488"/>
                  <a:gd name="connsiteY26" fmla="*/ 2519482 h 4399344"/>
                  <a:gd name="connsiteX27" fmla="*/ 3584720 w 9350488"/>
                  <a:gd name="connsiteY27" fmla="*/ 2519482 h 4399344"/>
                  <a:gd name="connsiteX28" fmla="*/ 3577151 w 9350488"/>
                  <a:gd name="connsiteY28" fmla="*/ 2518719 h 4399344"/>
                  <a:gd name="connsiteX29" fmla="*/ 3564128 w 9350488"/>
                  <a:gd name="connsiteY29" fmla="*/ 2519102 h 4399344"/>
                  <a:gd name="connsiteX30" fmla="*/ 3537559 w 9350488"/>
                  <a:gd name="connsiteY30" fmla="*/ 2514728 h 4399344"/>
                  <a:gd name="connsiteX31" fmla="*/ 3520810 w 9350488"/>
                  <a:gd name="connsiteY31" fmla="*/ 2513039 h 4399344"/>
                  <a:gd name="connsiteX32" fmla="*/ 3513476 w 9350488"/>
                  <a:gd name="connsiteY32" fmla="*/ 2510763 h 4399344"/>
                  <a:gd name="connsiteX33" fmla="*/ 3504091 w 9350488"/>
                  <a:gd name="connsiteY33" fmla="*/ 2509217 h 4399344"/>
                  <a:gd name="connsiteX34" fmla="*/ 3481082 w 9350488"/>
                  <a:gd name="connsiteY34" fmla="*/ 2500707 h 4399344"/>
                  <a:gd name="connsiteX35" fmla="*/ 3461284 w 9350488"/>
                  <a:gd name="connsiteY35" fmla="*/ 2494561 h 4399344"/>
                  <a:gd name="connsiteX36" fmla="*/ 3454474 w 9350488"/>
                  <a:gd name="connsiteY36" fmla="*/ 2490865 h 4399344"/>
                  <a:gd name="connsiteX37" fmla="*/ 3447024 w 9350488"/>
                  <a:gd name="connsiteY37" fmla="*/ 2488109 h 4399344"/>
                  <a:gd name="connsiteX38" fmla="*/ 3427503 w 9350488"/>
                  <a:gd name="connsiteY38" fmla="*/ 2476226 h 4399344"/>
                  <a:gd name="connsiteX39" fmla="*/ 3407416 w 9350488"/>
                  <a:gd name="connsiteY39" fmla="*/ 2465323 h 4399344"/>
                  <a:gd name="connsiteX40" fmla="*/ 3401290 w 9350488"/>
                  <a:gd name="connsiteY40" fmla="*/ 2460268 h 4399344"/>
                  <a:gd name="connsiteX41" fmla="*/ 3394672 w 9350488"/>
                  <a:gd name="connsiteY41" fmla="*/ 2456239 h 4399344"/>
                  <a:gd name="connsiteX42" fmla="*/ 3379407 w 9350488"/>
                  <a:gd name="connsiteY42" fmla="*/ 2442213 h 4399344"/>
                  <a:gd name="connsiteX43" fmla="*/ 3360484 w 9350488"/>
                  <a:gd name="connsiteY43" fmla="*/ 2426600 h 4399344"/>
                  <a:gd name="connsiteX44" fmla="*/ 3354430 w 9350488"/>
                  <a:gd name="connsiteY44" fmla="*/ 2419263 h 4399344"/>
                  <a:gd name="connsiteX45" fmla="*/ 3348776 w 9350488"/>
                  <a:gd name="connsiteY45" fmla="*/ 2414068 h 4399344"/>
                  <a:gd name="connsiteX46" fmla="*/ 3338897 w 9350488"/>
                  <a:gd name="connsiteY46" fmla="*/ 2400437 h 4399344"/>
                  <a:gd name="connsiteX47" fmla="*/ 3321761 w 9350488"/>
                  <a:gd name="connsiteY47" fmla="*/ 2379667 h 4399344"/>
                  <a:gd name="connsiteX48" fmla="*/ 3315545 w 9350488"/>
                  <a:gd name="connsiteY48" fmla="*/ 2368216 h 4399344"/>
                  <a:gd name="connsiteX49" fmla="*/ 3311081 w 9350488"/>
                  <a:gd name="connsiteY49" fmla="*/ 2362057 h 4399344"/>
                  <a:gd name="connsiteX50" fmla="*/ 2309562 w 9350488"/>
                  <a:gd name="connsiteY50" fmla="*/ 639619 h 4399344"/>
                  <a:gd name="connsiteX51" fmla="*/ 317118 w 9350488"/>
                  <a:gd name="connsiteY51" fmla="*/ 639619 h 4399344"/>
                  <a:gd name="connsiteX52" fmla="*/ 1 w 9350488"/>
                  <a:gd name="connsiteY52" fmla="*/ 322501 h 4399344"/>
                  <a:gd name="connsiteX53" fmla="*/ 317119 w 9350488"/>
                  <a:gd name="connsiteY53" fmla="*/ 5383 h 4399344"/>
                  <a:gd name="connsiteX54" fmla="*/ 2436279 w 9350488"/>
                  <a:gd name="connsiteY54" fmla="*/ 5383 h 4399344"/>
                  <a:gd name="connsiteX55" fmla="*/ 2448735 w 9350488"/>
                  <a:gd name="connsiteY55" fmla="*/ 2523 h 4399344"/>
                  <a:gd name="connsiteX56" fmla="*/ 2627103 w 9350488"/>
                  <a:gd name="connsiteY56" fmla="*/ 31715 h 4399344"/>
                  <a:gd name="connsiteX57" fmla="*/ 2650943 w 9350488"/>
                  <a:gd name="connsiteY57" fmla="*/ 46228 h 4399344"/>
                  <a:gd name="connsiteX58" fmla="*/ 2675472 w 9350488"/>
                  <a:gd name="connsiteY58" fmla="*/ 59542 h 4399344"/>
                  <a:gd name="connsiteX59" fmla="*/ 2790366 w 9350488"/>
                  <a:gd name="connsiteY59" fmla="*/ 199065 h 4399344"/>
                  <a:gd name="connsiteX60" fmla="*/ 2794154 w 9350488"/>
                  <a:gd name="connsiteY60" fmla="*/ 211270 h 4399344"/>
                  <a:gd name="connsiteX61" fmla="*/ 3767495 w 9350488"/>
                  <a:gd name="connsiteY61" fmla="*/ 1885246 h 4399344"/>
                  <a:gd name="connsiteX62" fmla="*/ 5703881 w 9350488"/>
                  <a:gd name="connsiteY62" fmla="*/ 1885246 h 4399344"/>
                  <a:gd name="connsiteX63" fmla="*/ 5716337 w 9350488"/>
                  <a:gd name="connsiteY63" fmla="*/ 1882386 h 4399344"/>
                  <a:gd name="connsiteX64" fmla="*/ 5894704 w 9350488"/>
                  <a:gd name="connsiteY64" fmla="*/ 1911577 h 4399344"/>
                  <a:gd name="connsiteX65" fmla="*/ 5930433 w 9350488"/>
                  <a:gd name="connsiteY65" fmla="*/ 1933328 h 4399344"/>
                  <a:gd name="connsiteX66" fmla="*/ 5943074 w 9350488"/>
                  <a:gd name="connsiteY66" fmla="*/ 1939405 h 4399344"/>
                  <a:gd name="connsiteX67" fmla="*/ 6044613 w 9350488"/>
                  <a:gd name="connsiteY67" fmla="*/ 2051207 h 4399344"/>
                  <a:gd name="connsiteX68" fmla="*/ 6057322 w 9350488"/>
                  <a:gd name="connsiteY68" fmla="*/ 2083506 h 4399344"/>
                  <a:gd name="connsiteX69" fmla="*/ 7035096 w 9350488"/>
                  <a:gd name="connsiteY69" fmla="*/ 3765107 h 4399344"/>
                  <a:gd name="connsiteX70" fmla="*/ 9033370 w 9350488"/>
                  <a:gd name="connsiteY70" fmla="*/ 3765107 h 4399344"/>
                  <a:gd name="connsiteX71" fmla="*/ 9210674 w 9350488"/>
                  <a:gd name="connsiteY71" fmla="*/ 3819266 h 4399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9350488" h="4399344">
                    <a:moveTo>
                      <a:pt x="9210674" y="3819266"/>
                    </a:moveTo>
                    <a:cubicBezTo>
                      <a:pt x="9295028" y="3876255"/>
                      <a:pt x="9350488" y="3972763"/>
                      <a:pt x="9350488" y="4082226"/>
                    </a:cubicBezTo>
                    <a:cubicBezTo>
                      <a:pt x="9350488" y="4257365"/>
                      <a:pt x="9208509" y="4399344"/>
                      <a:pt x="9033370" y="4399344"/>
                    </a:cubicBezTo>
                    <a:lnTo>
                      <a:pt x="6852320" y="4399344"/>
                    </a:lnTo>
                    <a:lnTo>
                      <a:pt x="6844759" y="4398581"/>
                    </a:lnTo>
                    <a:lnTo>
                      <a:pt x="6831730" y="4398964"/>
                    </a:lnTo>
                    <a:lnTo>
                      <a:pt x="6805150" y="4394589"/>
                    </a:lnTo>
                    <a:lnTo>
                      <a:pt x="6788410" y="4392901"/>
                    </a:lnTo>
                    <a:lnTo>
                      <a:pt x="6781081" y="4390626"/>
                    </a:lnTo>
                    <a:lnTo>
                      <a:pt x="6771692" y="4389080"/>
                    </a:lnTo>
                    <a:lnTo>
                      <a:pt x="6748678" y="4380567"/>
                    </a:lnTo>
                    <a:lnTo>
                      <a:pt x="6728884" y="4374423"/>
                    </a:lnTo>
                    <a:lnTo>
                      <a:pt x="6722076" y="4370728"/>
                    </a:lnTo>
                    <a:lnTo>
                      <a:pt x="6714626" y="4367972"/>
                    </a:lnTo>
                    <a:lnTo>
                      <a:pt x="6695104" y="4356088"/>
                    </a:lnTo>
                    <a:lnTo>
                      <a:pt x="6675017" y="4345185"/>
                    </a:lnTo>
                    <a:lnTo>
                      <a:pt x="6668890" y="4340130"/>
                    </a:lnTo>
                    <a:lnTo>
                      <a:pt x="6662274" y="4336102"/>
                    </a:lnTo>
                    <a:lnTo>
                      <a:pt x="6647012" y="4322079"/>
                    </a:lnTo>
                    <a:lnTo>
                      <a:pt x="6628085" y="4306462"/>
                    </a:lnTo>
                    <a:lnTo>
                      <a:pt x="6622029" y="4299122"/>
                    </a:lnTo>
                    <a:lnTo>
                      <a:pt x="6616378" y="4293931"/>
                    </a:lnTo>
                    <a:lnTo>
                      <a:pt x="6606505" y="4280307"/>
                    </a:lnTo>
                    <a:lnTo>
                      <a:pt x="6589361" y="4259529"/>
                    </a:lnTo>
                    <a:lnTo>
                      <a:pt x="6583143" y="4248073"/>
                    </a:lnTo>
                    <a:lnTo>
                      <a:pt x="6578683" y="4241920"/>
                    </a:lnTo>
                    <a:lnTo>
                      <a:pt x="5577164" y="2519482"/>
                    </a:lnTo>
                    <a:lnTo>
                      <a:pt x="3584720" y="2519482"/>
                    </a:lnTo>
                    <a:lnTo>
                      <a:pt x="3577151" y="2518719"/>
                    </a:lnTo>
                    <a:lnTo>
                      <a:pt x="3564128" y="2519102"/>
                    </a:lnTo>
                    <a:lnTo>
                      <a:pt x="3537559" y="2514728"/>
                    </a:lnTo>
                    <a:lnTo>
                      <a:pt x="3520810" y="2513039"/>
                    </a:lnTo>
                    <a:lnTo>
                      <a:pt x="3513476" y="2510763"/>
                    </a:lnTo>
                    <a:lnTo>
                      <a:pt x="3504091" y="2509217"/>
                    </a:lnTo>
                    <a:lnTo>
                      <a:pt x="3481082" y="2500707"/>
                    </a:lnTo>
                    <a:lnTo>
                      <a:pt x="3461284" y="2494561"/>
                    </a:lnTo>
                    <a:lnTo>
                      <a:pt x="3454474" y="2490865"/>
                    </a:lnTo>
                    <a:lnTo>
                      <a:pt x="3447024" y="2488109"/>
                    </a:lnTo>
                    <a:lnTo>
                      <a:pt x="3427503" y="2476226"/>
                    </a:lnTo>
                    <a:lnTo>
                      <a:pt x="3407416" y="2465323"/>
                    </a:lnTo>
                    <a:lnTo>
                      <a:pt x="3401290" y="2460268"/>
                    </a:lnTo>
                    <a:lnTo>
                      <a:pt x="3394672" y="2456239"/>
                    </a:lnTo>
                    <a:lnTo>
                      <a:pt x="3379407" y="2442213"/>
                    </a:lnTo>
                    <a:lnTo>
                      <a:pt x="3360484" y="2426600"/>
                    </a:lnTo>
                    <a:lnTo>
                      <a:pt x="3354430" y="2419263"/>
                    </a:lnTo>
                    <a:lnTo>
                      <a:pt x="3348776" y="2414068"/>
                    </a:lnTo>
                    <a:lnTo>
                      <a:pt x="3338897" y="2400437"/>
                    </a:lnTo>
                    <a:lnTo>
                      <a:pt x="3321761" y="2379667"/>
                    </a:lnTo>
                    <a:lnTo>
                      <a:pt x="3315545" y="2368216"/>
                    </a:lnTo>
                    <a:lnTo>
                      <a:pt x="3311081" y="2362057"/>
                    </a:lnTo>
                    <a:lnTo>
                      <a:pt x="2309562" y="639619"/>
                    </a:lnTo>
                    <a:lnTo>
                      <a:pt x="317118" y="639619"/>
                    </a:lnTo>
                    <a:cubicBezTo>
                      <a:pt x="141979" y="639619"/>
                      <a:pt x="0" y="497640"/>
                      <a:pt x="1" y="322501"/>
                    </a:cubicBezTo>
                    <a:cubicBezTo>
                      <a:pt x="0" y="147362"/>
                      <a:pt x="141979" y="5383"/>
                      <a:pt x="317119" y="5383"/>
                    </a:cubicBezTo>
                    <a:lnTo>
                      <a:pt x="2436279" y="5383"/>
                    </a:lnTo>
                    <a:lnTo>
                      <a:pt x="2448735" y="2523"/>
                    </a:lnTo>
                    <a:cubicBezTo>
                      <a:pt x="2510031" y="-5274"/>
                      <a:pt x="2572102" y="5149"/>
                      <a:pt x="2627103" y="31715"/>
                    </a:cubicBezTo>
                    <a:lnTo>
                      <a:pt x="2650943" y="46228"/>
                    </a:lnTo>
                    <a:lnTo>
                      <a:pt x="2675472" y="59542"/>
                    </a:lnTo>
                    <a:cubicBezTo>
                      <a:pt x="2726084" y="93735"/>
                      <a:pt x="2766295" y="142156"/>
                      <a:pt x="2790366" y="199065"/>
                    </a:cubicBezTo>
                    <a:lnTo>
                      <a:pt x="2794154" y="211270"/>
                    </a:lnTo>
                    <a:lnTo>
                      <a:pt x="3767495" y="1885246"/>
                    </a:lnTo>
                    <a:lnTo>
                      <a:pt x="5703881" y="1885246"/>
                    </a:lnTo>
                    <a:lnTo>
                      <a:pt x="5716337" y="1882386"/>
                    </a:lnTo>
                    <a:cubicBezTo>
                      <a:pt x="5777633" y="1874589"/>
                      <a:pt x="5839704" y="1885011"/>
                      <a:pt x="5894704" y="1911577"/>
                    </a:cubicBezTo>
                    <a:lnTo>
                      <a:pt x="5930433" y="1933328"/>
                    </a:lnTo>
                    <a:lnTo>
                      <a:pt x="5943074" y="1939405"/>
                    </a:lnTo>
                    <a:cubicBezTo>
                      <a:pt x="5985251" y="1967899"/>
                      <a:pt x="6020204" y="2006273"/>
                      <a:pt x="6044613" y="2051207"/>
                    </a:cubicBezTo>
                    <a:lnTo>
                      <a:pt x="6057322" y="2083506"/>
                    </a:lnTo>
                    <a:lnTo>
                      <a:pt x="7035096" y="3765107"/>
                    </a:lnTo>
                    <a:lnTo>
                      <a:pt x="9033370" y="3765107"/>
                    </a:lnTo>
                    <a:cubicBezTo>
                      <a:pt x="9099047" y="3765107"/>
                      <a:pt x="9160061" y="3785073"/>
                      <a:pt x="9210674" y="3819266"/>
                    </a:cubicBezTo>
                    <a:close/>
                  </a:path>
                </a:pathLst>
              </a:custGeom>
              <a:solidFill>
                <a:srgbClr val="44546A">
                  <a:lumMod val="20000"/>
                  <a:lumOff val="80000"/>
                </a:srgbClr>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17" name="Rounded Rectangle 4"/>
              <p:cNvSpPr/>
              <p:nvPr/>
            </p:nvSpPr>
            <p:spPr>
              <a:xfrm rot="19805282">
                <a:off x="1100786" y="3962064"/>
                <a:ext cx="634909" cy="634236"/>
              </a:xfrm>
              <a:prstGeom prst="roundRect">
                <a:avLst>
                  <a:gd name="adj" fmla="val 50000"/>
                </a:avLst>
              </a:prstGeom>
              <a:solidFill>
                <a:srgbClr val="44546A"/>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18" name="Rounded Rectangle 17"/>
              <p:cNvSpPr/>
              <p:nvPr/>
            </p:nvSpPr>
            <p:spPr>
              <a:xfrm rot="19805282">
                <a:off x="2976655" y="2907046"/>
                <a:ext cx="634909" cy="634236"/>
              </a:xfrm>
              <a:prstGeom prst="roundRect">
                <a:avLst>
                  <a:gd name="adj" fmla="val 50000"/>
                </a:avLst>
              </a:prstGeom>
              <a:solidFill>
                <a:srgbClr val="00A39E"/>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20" name="Rounded Rectangle 18"/>
              <p:cNvSpPr/>
              <p:nvPr/>
            </p:nvSpPr>
            <p:spPr>
              <a:xfrm rot="19805282">
                <a:off x="4856481" y="3966200"/>
                <a:ext cx="634909" cy="634236"/>
              </a:xfrm>
              <a:prstGeom prst="roundRect">
                <a:avLst>
                  <a:gd name="adj" fmla="val 50000"/>
                </a:avLst>
              </a:prstGeom>
              <a:solidFill>
                <a:srgbClr val="82B732"/>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23" name="Rounded Rectangle 19"/>
              <p:cNvSpPr/>
              <p:nvPr/>
            </p:nvSpPr>
            <p:spPr>
              <a:xfrm rot="19805282">
                <a:off x="6750373" y="2907049"/>
                <a:ext cx="634909" cy="634236"/>
              </a:xfrm>
              <a:prstGeom prst="roundRect">
                <a:avLst>
                  <a:gd name="adj" fmla="val 50000"/>
                </a:avLst>
              </a:prstGeom>
              <a:solidFill>
                <a:srgbClr val="F39C11"/>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25" name="Rounded Rectangle 20"/>
              <p:cNvSpPr/>
              <p:nvPr/>
            </p:nvSpPr>
            <p:spPr>
              <a:xfrm rot="19805282">
                <a:off x="10518517" y="2907047"/>
                <a:ext cx="634909" cy="634236"/>
              </a:xfrm>
              <a:prstGeom prst="roundRect">
                <a:avLst>
                  <a:gd name="adj" fmla="val 50000"/>
                </a:avLst>
              </a:prstGeom>
              <a:solidFill>
                <a:srgbClr val="44546A"/>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sp>
            <p:nvSpPr>
              <p:cNvPr id="28" name="Rounded Rectangle 22"/>
              <p:cNvSpPr/>
              <p:nvPr/>
            </p:nvSpPr>
            <p:spPr>
              <a:xfrm rot="19805282">
                <a:off x="8614859" y="3962065"/>
                <a:ext cx="634909" cy="634236"/>
              </a:xfrm>
              <a:prstGeom prst="roundRect">
                <a:avLst>
                  <a:gd name="adj" fmla="val 50000"/>
                </a:avLst>
              </a:prstGeom>
              <a:solidFill>
                <a:srgbClr val="E23761"/>
              </a:solidFill>
              <a:ln w="12700" cap="flat" cmpd="sng" algn="ctr">
                <a:noFill/>
                <a:prstDash val="solid"/>
                <a:miter lim="800000"/>
              </a:ln>
              <a:effectLst/>
            </p:spPr>
            <p:txBody>
              <a:bodyPr rtlCol="0" anchor="ctr"/>
              <a:lstStyle/>
              <a:p>
                <a:pPr algn="ctr">
                  <a:defRPr/>
                </a:pPr>
                <a:endParaRPr lang="en-GB" kern="0" smtClean="0">
                  <a:solidFill>
                    <a:srgbClr val="FFFFFF"/>
                  </a:solidFill>
                  <a:latin typeface="Arial" panose="020B0604020202020204" pitchFamily="34" charset="0"/>
                  <a:cs typeface="Arial" panose="020B0604020202020204" pitchFamily="34" charset="0"/>
                </a:endParaRPr>
              </a:p>
            </p:txBody>
          </p:sp>
        </p:grpSp>
        <p:sp>
          <p:nvSpPr>
            <p:cNvPr id="4" name="矩形 3"/>
            <p:cNvSpPr/>
            <p:nvPr/>
          </p:nvSpPr>
          <p:spPr>
            <a:xfrm rot="19674179">
              <a:off x="1069628" y="3999125"/>
              <a:ext cx="902811" cy="954107"/>
            </a:xfrm>
            <a:prstGeom prst="rect">
              <a:avLst/>
            </a:prstGeom>
          </p:spPr>
          <p:txBody>
            <a:bodyPr wrap="none">
              <a:spAutoFit/>
            </a:bodyPr>
            <a:lstStyle/>
            <a:p>
              <a:pPr algn="ctr">
                <a:spcAft>
                  <a:spcPts val="0"/>
                </a:spcAft>
              </a:pPr>
              <a:r>
                <a:rPr lang="zh-TW" altLang="zh-TW" sz="2800" b="1" kern="1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壹</a:t>
              </a:r>
              <a:endParaRPr lang="en-US" altLang="zh-TW" sz="2800" b="1" kern="1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spcAft>
                  <a:spcPts val="0"/>
                </a:spcAft>
              </a:pPr>
              <a:r>
                <a:rPr lang="zh-TW" altLang="zh-TW" sz="2800" b="1" kern="1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緒言</a:t>
              </a:r>
              <a:endParaRPr lang="zh-TW" altLang="zh-TW" sz="2400" kern="100" dirty="0">
                <a:solidFill>
                  <a:schemeClr val="bg1"/>
                </a:solidFill>
                <a:effectLst>
                  <a:outerShdw blurRad="38100" dist="38100" dir="2700000" algn="tl">
                    <a:srgbClr val="000000">
                      <a:alpha val="43137"/>
                    </a:srgbClr>
                  </a:outerShdw>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5" name="矩形 4"/>
            <p:cNvSpPr/>
            <p:nvPr/>
          </p:nvSpPr>
          <p:spPr>
            <a:xfrm rot="19884616">
              <a:off x="1038707" y="2368772"/>
              <a:ext cx="4120238" cy="954107"/>
            </a:xfrm>
            <a:prstGeom prst="rect">
              <a:avLst/>
            </a:prstGeom>
          </p:spPr>
          <p:txBody>
            <a:bodyPr wrap="square">
              <a:spAutoFit/>
            </a:bodyPr>
            <a:lstStyle/>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zh-TW" sz="28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少性剝削之現況與</a:t>
              </a: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成因</a:t>
              </a:r>
              <a:endParaRPr lang="en-US"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r>
                <a:rPr lang="zh-TW" alt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貳</a:t>
              </a:r>
              <a:endParaRPr lang="zh-TW" altLang="en-US" sz="2800" dirty="0">
                <a:solidFill>
                  <a:schemeClr val="bg1"/>
                </a:solidFill>
                <a:effectLst>
                  <a:outerShdw blurRad="38100" dist="38100" dir="2700000" algn="tl">
                    <a:srgbClr val="000000">
                      <a:alpha val="43137"/>
                    </a:srgbClr>
                  </a:outerShdw>
                </a:effectLst>
              </a:endParaRPr>
            </a:p>
          </p:txBody>
        </p:sp>
        <p:sp>
          <p:nvSpPr>
            <p:cNvPr id="6" name="矩形 5"/>
            <p:cNvSpPr/>
            <p:nvPr/>
          </p:nvSpPr>
          <p:spPr>
            <a:xfrm rot="19784132">
              <a:off x="3060293" y="4043718"/>
              <a:ext cx="4493538" cy="954107"/>
            </a:xfrm>
            <a:prstGeom prst="rect">
              <a:avLst/>
            </a:prstGeom>
          </p:spPr>
          <p:txBody>
            <a:bodyPr wrap="none">
              <a:spAutoFit/>
            </a:bodyPr>
            <a:lstStyle/>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參</a:t>
              </a:r>
              <a:endParaRPr lang="en-US"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zh-TW" sz="28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少性剝削條例之重要變革</a:t>
              </a:r>
              <a:endParaRPr lang="zh-TW" altLang="en-US" sz="2800" dirty="0">
                <a:solidFill>
                  <a:schemeClr val="bg1"/>
                </a:solidFill>
                <a:effectLst>
                  <a:outerShdw blurRad="38100" dist="38100" dir="2700000" algn="tl">
                    <a:srgbClr val="000000">
                      <a:alpha val="43137"/>
                    </a:srgbClr>
                  </a:outerShdw>
                </a:effectLst>
              </a:endParaRPr>
            </a:p>
          </p:txBody>
        </p:sp>
        <p:sp>
          <p:nvSpPr>
            <p:cNvPr id="7" name="矩形 6"/>
            <p:cNvSpPr/>
            <p:nvPr/>
          </p:nvSpPr>
          <p:spPr>
            <a:xfrm rot="19810803">
              <a:off x="4208168" y="2368771"/>
              <a:ext cx="5277728" cy="954107"/>
            </a:xfrm>
            <a:prstGeom prst="rect">
              <a:avLst/>
            </a:prstGeom>
          </p:spPr>
          <p:txBody>
            <a:bodyPr wrap="square">
              <a:spAutoFit/>
            </a:bodyPr>
            <a:lstStyle/>
            <a:p>
              <a:pPr algn="ctr"/>
              <a:r>
                <a:rPr lang="zh-TW" altLang="en-US" sz="2400" b="1"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zh-TW" sz="28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少性剝削條例之不法行為</a:t>
              </a: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類型</a:t>
              </a:r>
              <a:endParaRPr lang="en-US"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r>
                <a:rPr lang="zh-TW" alt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肆</a:t>
              </a:r>
              <a:endParaRPr lang="zh-TW" altLang="en-US" sz="2800" dirty="0">
                <a:solidFill>
                  <a:schemeClr val="bg1"/>
                </a:solidFill>
                <a:effectLst>
                  <a:outerShdw blurRad="38100" dist="38100" dir="2700000" algn="tl">
                    <a:srgbClr val="000000">
                      <a:alpha val="43137"/>
                    </a:srgbClr>
                  </a:outerShdw>
                </a:effectLst>
              </a:endParaRPr>
            </a:p>
          </p:txBody>
        </p:sp>
        <p:sp>
          <p:nvSpPr>
            <p:cNvPr id="9" name="矩形 8"/>
            <p:cNvSpPr/>
            <p:nvPr/>
          </p:nvSpPr>
          <p:spPr>
            <a:xfrm rot="19805367">
              <a:off x="6822393" y="4036155"/>
              <a:ext cx="4493538" cy="954107"/>
            </a:xfrm>
            <a:prstGeom prst="rect">
              <a:avLst/>
            </a:prstGeom>
          </p:spPr>
          <p:txBody>
            <a:bodyPr wrap="none">
              <a:spAutoFit/>
            </a:bodyPr>
            <a:lstStyle/>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伍</a:t>
              </a:r>
              <a:endParaRPr lang="en-US"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zh-TW" sz="28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少性剝削條例之問題探討</a:t>
              </a:r>
              <a:endParaRPr lang="zh-TW" altLang="en-US" sz="2800" dirty="0">
                <a:solidFill>
                  <a:schemeClr val="bg1"/>
                </a:solidFill>
                <a:effectLst>
                  <a:outerShdw blurRad="38100" dist="38100" dir="2700000" algn="tl">
                    <a:srgbClr val="000000">
                      <a:alpha val="43137"/>
                    </a:srgbClr>
                  </a:outerShdw>
                </a:effectLst>
              </a:endParaRPr>
            </a:p>
          </p:txBody>
        </p:sp>
        <p:sp>
          <p:nvSpPr>
            <p:cNvPr id="10" name="矩形 9"/>
            <p:cNvSpPr/>
            <p:nvPr/>
          </p:nvSpPr>
          <p:spPr>
            <a:xfrm rot="19648505">
              <a:off x="10184108" y="2368771"/>
              <a:ext cx="902811" cy="954107"/>
            </a:xfrm>
            <a:prstGeom prst="rect">
              <a:avLst/>
            </a:prstGeom>
          </p:spPr>
          <p:txBody>
            <a:bodyPr wrap="none">
              <a:spAutoFit/>
            </a:bodyPr>
            <a:lstStyle/>
            <a:p>
              <a:pPr algn="ctr"/>
              <a:r>
                <a:rPr lang="zh-TW"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結語</a:t>
              </a:r>
              <a:endParaRPr lang="en-US" altLang="zh-TW"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algn="ctr"/>
              <a:r>
                <a:rPr lang="zh-TW" altLang="en-US" sz="2800" b="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陸</a:t>
              </a:r>
              <a:endParaRPr lang="zh-TW" altLang="en-US" sz="2800" dirty="0">
                <a:solidFill>
                  <a:schemeClr val="bg1"/>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27521726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本條例之保護法益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schemeClr val="bg1"/>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
        <p:nvSpPr>
          <p:cNvPr id="19" name="矩形 18"/>
          <p:cNvSpPr/>
          <p:nvPr/>
        </p:nvSpPr>
        <p:spPr>
          <a:xfrm>
            <a:off x="4241489" y="3459778"/>
            <a:ext cx="7061249" cy="2554545"/>
          </a:xfrm>
          <a:prstGeom prst="rect">
            <a:avLst/>
          </a:prstGeom>
        </p:spPr>
        <p:txBody>
          <a:bodyPr wrap="square">
            <a:spAutoFit/>
          </a:bodyPr>
          <a:lstStyle/>
          <a:p>
            <a:pPr lvl="0" algn="just"/>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本條例與</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刑法妨害性自主罪均在於保護性行為之適宜性，但兩者所保護之法益性質仍屬不同，由於兒少之合意或非合意已經不是本條例置重的關鍵，所以本條例所保護的法益應非性自主法益之個人法益，而應是國家親權主義思想之下</a:t>
            </a: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的</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「性風俗（社會）法益</a:t>
            </a: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少性剝削條例要告誡加害人的訊息是：禁止兒少性剝削等同於維護性道德秩序，保護兒少即是保護社會秩序。所以，在以上的脈絡底下，兒少同不同意或加害人有無認知都不會是構成減免刑責的理由。</a:t>
            </a:r>
            <a:endParaRPr kumimoji="0" lang="zh-TW"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42611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本條例與刑法之交錯適用</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41489" y="3459778"/>
            <a:ext cx="7061249" cy="1938992"/>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刑法設定</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歲以上已具有性自主決定自由與性行為能力，故刑法第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227</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條才會不罰</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歲以上之人的性行為，但是兒少性剝削條例卻在刑法沒有處罰的範疇之外，另外再以</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歲以上未滿</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18</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歲之範圍規範處罰依據，兩者之間似有若干扞挌。</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9296460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本條例與刑法之交錯適用</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69769" y="3356083"/>
            <a:ext cx="7061249" cy="2800767"/>
          </a:xfrm>
          <a:prstGeom prst="rect">
            <a:avLst/>
          </a:prstGeom>
        </p:spPr>
        <p:txBody>
          <a:bodyPr wrap="square">
            <a:spAutoFit/>
          </a:bodyPr>
          <a:lstStyle/>
          <a:p>
            <a:pPr marL="342900" lvl="0" indent="-342900" algn="just">
              <a:buFont typeface="Wingdings" panose="05000000000000000000" pitchFamily="2" charset="2"/>
              <a:buChar char="l"/>
            </a:pP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刑法第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227</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條保護未滿</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歲之人（不健全或有瑕疵）的性自主決定自由，</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而本條例</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保護的卻是</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歲以上未滿</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18</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歲之人不應見容於社會的性道德風俗</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推論</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出的</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結果：被害人</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如屬較稚齡者（未滿</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歲），判斷上不必在意行為人違反性風俗法益的意涵，而被害人如屬思慮略較成熟者（</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歲以上未滿</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18</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歲），判斷上行為人反不必在意其性自主決定自由。如此情形，在價值判斷上可謂呈現相當之矛盾。</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5219336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本條例與刑法之交錯適用</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50916" y="3327803"/>
            <a:ext cx="7061249" cy="2862322"/>
          </a:xfrm>
          <a:prstGeom prst="rect">
            <a:avLst/>
          </a:prstGeom>
        </p:spPr>
        <p:txBody>
          <a:bodyPr wrap="square">
            <a:spAutoFit/>
          </a:bodyPr>
          <a:lstStyle/>
          <a:p>
            <a:pPr marL="342900" lvl="0" indent="-342900" algn="just">
              <a:buFont typeface="Wingdings" panose="05000000000000000000" pitchFamily="2" charset="2"/>
              <a:buChar char="l"/>
            </a:pP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解決途徑一：逕行刪除本條例</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第</a:t>
            </a:r>
            <a:r>
              <a:rPr lang="en-US" altLang="zh-TW"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31</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項之規定，使得刑法與兒少性剝削條例同步並行而不悖，不過如此一來卻會使得此與兒少定義的年齡範圍不符，不僅與本條例第</a:t>
            </a:r>
            <a:r>
              <a:rPr lang="en-US" altLang="zh-TW"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32</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條以下的規定再生矛盾，也會導致無法達到保護少年之立法</a:t>
            </a: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目的。</a:t>
            </a:r>
            <a:endParaRPr lang="en-US" altLang="zh-TW"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解決</a:t>
            </a: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途徑二：將</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本條例第</a:t>
            </a:r>
            <a:r>
              <a:rPr lang="en-US" altLang="zh-TW"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31</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項之刑罰規定改變成行政</a:t>
            </a:r>
            <a:r>
              <a:rPr lang="zh-TW" altLang="en-US" sz="20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罰，</a:t>
            </a:r>
            <a:r>
              <a:rPr lang="zh-TW" altLang="en-US" sz="20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其餘相關條文維持刑罰規定，如是，則可以適當維持本條例與刑法之體系協調問題，本條例也不至於會發生牽一髮而動全身之過度變動。</a:t>
            </a:r>
            <a:endParaRPr kumimoji="0" lang="zh-TW"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0322377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1865053" cy="1446550"/>
            <a:chOff x="3737676" y="2717801"/>
            <a:chExt cx="1865053" cy="1446550"/>
          </a:xfrm>
        </p:grpSpPr>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20" name="表格 19"/>
          <p:cNvGraphicFramePr>
            <a:graphicFrameLocks noGrp="1"/>
          </p:cNvGraphicFramePr>
          <p:nvPr>
            <p:extLst>
              <p:ext uri="{D42A27DB-BD31-4B8C-83A1-F6EECF244321}">
                <p14:modId xmlns:p14="http://schemas.microsoft.com/office/powerpoint/2010/main" val="4122199638"/>
              </p:ext>
            </p:extLst>
          </p:nvPr>
        </p:nvGraphicFramePr>
        <p:xfrm>
          <a:off x="4315038" y="2459615"/>
          <a:ext cx="6667189" cy="3535680"/>
        </p:xfrm>
        <a:graphic>
          <a:graphicData uri="http://schemas.openxmlformats.org/drawingml/2006/table">
            <a:tbl>
              <a:tblPr firstRow="1" firstCol="1" bandRow="1"/>
              <a:tblGrid>
                <a:gridCol w="1081753">
                  <a:extLst>
                    <a:ext uri="{9D8B030D-6E8A-4147-A177-3AD203B41FA5}">
                      <a16:colId xmlns:a16="http://schemas.microsoft.com/office/drawing/2014/main" val="3229958343"/>
                    </a:ext>
                  </a:extLst>
                </a:gridCol>
                <a:gridCol w="1081753">
                  <a:extLst>
                    <a:ext uri="{9D8B030D-6E8A-4147-A177-3AD203B41FA5}">
                      <a16:colId xmlns:a16="http://schemas.microsoft.com/office/drawing/2014/main" val="1974361594"/>
                    </a:ext>
                  </a:extLst>
                </a:gridCol>
                <a:gridCol w="1081753">
                  <a:extLst>
                    <a:ext uri="{9D8B030D-6E8A-4147-A177-3AD203B41FA5}">
                      <a16:colId xmlns:a16="http://schemas.microsoft.com/office/drawing/2014/main" val="704090146"/>
                    </a:ext>
                  </a:extLst>
                </a:gridCol>
                <a:gridCol w="716438">
                  <a:extLst>
                    <a:ext uri="{9D8B030D-6E8A-4147-A177-3AD203B41FA5}">
                      <a16:colId xmlns:a16="http://schemas.microsoft.com/office/drawing/2014/main" val="902849534"/>
                    </a:ext>
                  </a:extLst>
                </a:gridCol>
                <a:gridCol w="1074655">
                  <a:extLst>
                    <a:ext uri="{9D8B030D-6E8A-4147-A177-3AD203B41FA5}">
                      <a16:colId xmlns:a16="http://schemas.microsoft.com/office/drawing/2014/main" val="1622606385"/>
                    </a:ext>
                  </a:extLst>
                </a:gridCol>
                <a:gridCol w="1630837">
                  <a:extLst>
                    <a:ext uri="{9D8B030D-6E8A-4147-A177-3AD203B41FA5}">
                      <a16:colId xmlns:a16="http://schemas.microsoft.com/office/drawing/2014/main" val="755617098"/>
                    </a:ext>
                  </a:extLst>
                </a:gridCol>
              </a:tblGrid>
              <a:tr h="205187">
                <a:tc gridSpan="3">
                  <a:txBody>
                    <a:bodyPr/>
                    <a:lstStyle/>
                    <a:p>
                      <a:pPr algn="ctr">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主要法規比較</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hMerge="1">
                  <a:txBody>
                    <a:bodyPr/>
                    <a:lstStyle/>
                    <a:p>
                      <a:endParaRPr lang="zh-TW" altLang="en-US"/>
                    </a:p>
                  </a:txBody>
                  <a:tcPr/>
                </a:tc>
                <a:tc hMerge="1">
                  <a:txBody>
                    <a:bodyPr/>
                    <a:lstStyle/>
                    <a:p>
                      <a:endParaRPr lang="zh-TW" altLang="en-US"/>
                    </a:p>
                  </a:txBody>
                  <a:tcPr/>
                </a:tc>
                <a:tc rowSpan="2">
                  <a:txBody>
                    <a:bodyPr/>
                    <a:lstStyle/>
                    <a:p>
                      <a:pPr algn="ctr">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年齡</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基準</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gridSpan="2">
                  <a:txBody>
                    <a:bodyPr/>
                    <a:lstStyle/>
                    <a:p>
                      <a:pPr algn="ctr">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現行處罰規定</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hMerge="1">
                  <a:txBody>
                    <a:bodyPr/>
                    <a:lstStyle/>
                    <a:p>
                      <a:endParaRPr lang="zh-TW" altLang="en-US"/>
                    </a:p>
                  </a:txBody>
                  <a:tcPr/>
                </a:tc>
                <a:extLst>
                  <a:ext uri="{0D108BD9-81ED-4DB2-BD59-A6C34878D82A}">
                    <a16:rowId xmlns:a16="http://schemas.microsoft.com/office/drawing/2014/main" val="2794407212"/>
                  </a:ext>
                </a:extLst>
              </a:tr>
              <a:tr h="205187">
                <a:tc>
                  <a:txBody>
                    <a:bodyPr/>
                    <a:lstStyle/>
                    <a:p>
                      <a:pPr algn="ctr">
                        <a:spcAft>
                          <a:spcPts val="0"/>
                        </a:spcAft>
                      </a:pP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刑法</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§18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民法</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§12</a:t>
                      </a: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§13</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兒福法</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vMerge="1">
                  <a:txBody>
                    <a:bodyPr/>
                    <a:lstStyle/>
                    <a:p>
                      <a:endParaRPr lang="zh-TW" altLang="en-US"/>
                    </a:p>
                  </a:txBody>
                  <a:tcPr/>
                </a:tc>
                <a:tc>
                  <a:txBody>
                    <a:bodyPr/>
                    <a:lstStyle/>
                    <a:p>
                      <a:pPr algn="ctr">
                        <a:spcAft>
                          <a:spcPts val="0"/>
                        </a:spcAft>
                      </a:pP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刑法</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§227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zh-TW" sz="1100" kern="100" dirty="0">
                          <a:effectLst/>
                          <a:latin typeface="Times New Roman" panose="02020603050405020304" pitchFamily="18" charset="0"/>
                          <a:ea typeface="標楷體" panose="03000509000000000000" pitchFamily="65" charset="-120"/>
                          <a:cs typeface="Times New Roman" panose="02020603050405020304" pitchFamily="18" charset="0"/>
                        </a:rPr>
                        <a:t>兒少性剝削條例</a:t>
                      </a:r>
                      <a:r>
                        <a:rPr lang="en-US" sz="1100" kern="100" dirty="0">
                          <a:effectLst/>
                          <a:latin typeface="Times New Roman" panose="02020603050405020304" pitchFamily="18" charset="0"/>
                          <a:ea typeface="標楷體" panose="03000509000000000000" pitchFamily="65" charset="-120"/>
                          <a:cs typeface="Times New Roman" panose="02020603050405020304" pitchFamily="18" charset="0"/>
                        </a:rPr>
                        <a:t>§31</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816233555"/>
                  </a:ext>
                </a:extLst>
              </a:tr>
              <a:tr h="0">
                <a:tc rowSpan="3">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完全責任能力</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完全行為能力</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（成年人）</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3">
                  <a:txBody>
                    <a:bodyPr/>
                    <a:lstStyle/>
                    <a:p>
                      <a:pPr algn="ctr">
                        <a:spcAft>
                          <a:spcPts val="0"/>
                        </a:spcAft>
                      </a:pPr>
                      <a:r>
                        <a:rPr lang="en-US" sz="1200" kern="10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20</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以上</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rowSpan="5">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3">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4667657"/>
                  </a:ext>
                </a:extLst>
              </a:tr>
              <a:tr h="0">
                <a:tc vMerge="1">
                  <a:txBody>
                    <a:bodyPr/>
                    <a:lstStyle/>
                    <a:p>
                      <a:endParaRPr lang="zh-TW" altLang="en-US"/>
                    </a:p>
                  </a:txBody>
                  <a:tcPr/>
                </a:tc>
                <a:tc rowSpan="13">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限制行為能力</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19</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638400026"/>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18</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60335764"/>
                  </a:ext>
                </a:extLst>
              </a:tr>
              <a:tr h="0">
                <a:tc rowSpan="4">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限制責任能力</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endParaRPr lang="zh-TW" altLang="en-US"/>
                    </a:p>
                  </a:txBody>
                  <a:tcPr/>
                </a:tc>
                <a:tc rowSpan="6">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少年</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17</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rowSpan="2">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§31Ⅱ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08925432"/>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16</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998996837"/>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15</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rowSpan="2">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§227ⅢⅣ</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2">
                  <a:txBody>
                    <a:bodyPr/>
                    <a:lstStyle/>
                    <a:p>
                      <a:pPr algn="ctr">
                        <a:spcAft>
                          <a:spcPts val="0"/>
                        </a:spcAft>
                      </a:pPr>
                      <a:r>
                        <a:rPr lang="zh-TW" sz="1200" kern="100">
                          <a:effectLst/>
                          <a:latin typeface="Times New Roman" panose="02020603050405020304" pitchFamily="18" charset="0"/>
                          <a:ea typeface="標楷體" panose="03000509000000000000" pitchFamily="65" charset="-120"/>
                          <a:cs typeface="Times New Roman" panose="02020603050405020304" pitchFamily="18" charset="0"/>
                        </a:rPr>
                        <a:t>依刑法</a:t>
                      </a:r>
                      <a:r>
                        <a:rPr lang="en-US" sz="1200" kern="100">
                          <a:effectLst/>
                          <a:latin typeface="Times New Roman" panose="02020603050405020304" pitchFamily="18" charset="0"/>
                          <a:ea typeface="標楷體" panose="03000509000000000000" pitchFamily="65" charset="-120"/>
                          <a:cs typeface="Times New Roman" panose="02020603050405020304" pitchFamily="18" charset="0"/>
                        </a:rPr>
                        <a:t>§227ⅢⅣ</a:t>
                      </a:r>
                      <a:r>
                        <a:rPr lang="zh-TW" sz="1200" kern="100">
                          <a:effectLst/>
                          <a:latin typeface="Times New Roman" panose="02020603050405020304" pitchFamily="18" charset="0"/>
                          <a:ea typeface="標楷體" panose="03000509000000000000" pitchFamily="65" charset="-120"/>
                          <a:cs typeface="Times New Roman" panose="02020603050405020304" pitchFamily="18" charset="0"/>
                        </a:rPr>
                        <a:t>處罰</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95771123"/>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14</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993543189"/>
                  </a:ext>
                </a:extLst>
              </a:tr>
              <a:tr h="0">
                <a:tc rowSpan="8">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無責任能力</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13</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rowSpan="8">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§227ⅠⅡ</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8">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依刑法</a:t>
                      </a: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§227ⅠⅡ</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處罰</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05341585"/>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12</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541010053"/>
                  </a:ext>
                </a:extLst>
              </a:tr>
              <a:tr h="0">
                <a:tc vMerge="1">
                  <a:txBody>
                    <a:bodyPr/>
                    <a:lstStyle/>
                    <a:p>
                      <a:endParaRPr lang="zh-TW" altLang="en-US"/>
                    </a:p>
                  </a:txBody>
                  <a:tcPr/>
                </a:tc>
                <a:tc vMerge="1">
                  <a:txBody>
                    <a:bodyPr/>
                    <a:lstStyle/>
                    <a:p>
                      <a:endParaRPr lang="zh-TW" altLang="en-US"/>
                    </a:p>
                  </a:txBody>
                  <a:tcPr/>
                </a:tc>
                <a:tc rowSpan="6">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兒童</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11</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1434311113"/>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10</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035683454"/>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9</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046398900"/>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8</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761948265"/>
                  </a:ext>
                </a:extLst>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7</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2975617994"/>
                  </a:ext>
                </a:extLst>
              </a:tr>
              <a:tr h="0">
                <a:tc vMerge="1">
                  <a:txBody>
                    <a:bodyPr/>
                    <a:lstStyle/>
                    <a:p>
                      <a:endParaRPr lang="zh-TW" altLang="en-US"/>
                    </a:p>
                  </a:txBody>
                  <a:tcPr/>
                </a:tc>
                <a:tc>
                  <a:txBody>
                    <a:bodyPr/>
                    <a:lstStyle/>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無行為能力</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vMerge="1">
                  <a:txBody>
                    <a:bodyPr/>
                    <a:lstStyle/>
                    <a:p>
                      <a:endParaRPr lang="zh-TW" altLang="en-US"/>
                    </a:p>
                  </a:txBody>
                  <a:tcPr/>
                </a:tc>
                <a:tc>
                  <a:txBody>
                    <a:bodyPr/>
                    <a:lstStyle/>
                    <a:p>
                      <a:pPr algn="ctr">
                        <a:spcAft>
                          <a:spcPts val="0"/>
                        </a:spcAft>
                      </a:pPr>
                      <a:r>
                        <a:rPr lang="en-US" sz="1200" kern="100" dirty="0">
                          <a:effectLst/>
                          <a:latin typeface="Times New Roman" panose="02020603050405020304" pitchFamily="18" charset="0"/>
                          <a:ea typeface="標楷體" panose="03000509000000000000" pitchFamily="65" charset="-120"/>
                          <a:cs typeface="Times New Roman" panose="02020603050405020304" pitchFamily="18" charset="0"/>
                        </a:rPr>
                        <a:t>6</a:t>
                      </a: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歲</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r>
                        <a:rPr lang="zh-TW" sz="1200" kern="100" dirty="0">
                          <a:effectLst/>
                          <a:latin typeface="Times New Roman" panose="02020603050405020304" pitchFamily="18" charset="0"/>
                          <a:ea typeface="標楷體" panose="03000509000000000000" pitchFamily="65" charset="-120"/>
                          <a:cs typeface="Times New Roman" panose="02020603050405020304" pitchFamily="18" charset="0"/>
                        </a:rPr>
                        <a:t>以下</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649002963"/>
                  </a:ext>
                </a:extLst>
              </a:tr>
            </a:tbl>
          </a:graphicData>
        </a:graphic>
      </p:graphicFrame>
    </p:spTree>
    <p:extLst>
      <p:ext uri="{BB962C8B-B14F-4D97-AF65-F5344CB8AC3E}">
        <p14:creationId xmlns:p14="http://schemas.microsoft.com/office/powerpoint/2010/main" val="1121378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性交與猥褻之等置設計</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79196" y="3337229"/>
            <a:ext cx="7061249" cy="2800767"/>
          </a:xfrm>
          <a:prstGeom prst="rect">
            <a:avLst/>
          </a:prstGeom>
        </p:spPr>
        <p:txBody>
          <a:bodyPr wrap="square">
            <a:spAutoFit/>
          </a:bodyPr>
          <a:lstStyle/>
          <a:p>
            <a:pPr marL="342900" lvl="0" indent="-342900" algn="just">
              <a:buFont typeface="Wingdings" panose="05000000000000000000" pitchFamily="2" charset="2"/>
              <a:buChar char="l"/>
            </a:pP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本條例</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當中，除第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項因適用刑法關係而有區分兩者之外，其餘條文並不區分性交與猥褻，亦即，無論是何種性剝削行為對兒少性交或是對兒少猥褻，處罰的刑度設計並無不同</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如果在價值判斷上可以肯定性交與猥褻之侵害性完全不同，則本條例中對此不同的性剝削行為態樣卻論以相同的法律效果，不僅不盡合理，也是一種不精緻的刑事立法。</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6812373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性交與猥褻之等置設計</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20" name="矩形 19"/>
          <p:cNvSpPr/>
          <p:nvPr/>
        </p:nvSpPr>
        <p:spPr>
          <a:xfrm>
            <a:off x="4279196" y="3337229"/>
            <a:ext cx="7061249" cy="2800767"/>
          </a:xfrm>
          <a:prstGeom prst="rect">
            <a:avLst/>
          </a:prstGeom>
        </p:spPr>
        <p:txBody>
          <a:bodyPr wrap="square">
            <a:spAutoFit/>
          </a:bodyPr>
          <a:lstStyle/>
          <a:p>
            <a:pPr marL="342900" lvl="0" indent="-342900" algn="just">
              <a:buFont typeface="Wingdings" panose="05000000000000000000" pitchFamily="2" charset="2"/>
              <a:buChar char="l"/>
            </a:pP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立法者或許認為，兒少性剝削行為之處罰重點器重在兩方是否合意或非合意，甚或有無對價關係，因此，區分性交與猥褻的實益在本條例來看非屬最為重要</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如此</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一來，倘設加害的行為人已具法律經驗者，勢必將捨棄輕度之猥褻行為，進而選擇重度之性交行為，從而，本條例對於兒少之保護將造成愛之適足以害之的反常效應。所以，兒少性剝削條例條文中有關將性交與猥褻等置之規定，應重新全面檢討改進為是</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4928849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非真正的兒少色情資訊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98050" y="3429000"/>
            <a:ext cx="7061249" cy="2308324"/>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所謂的「非真正兒少色情資訊」，又可分為「貌似兒童色情」與「虛擬兒童色情</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」兩</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種，前者指行為人實際拍攝對象為</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18</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歲以上之人，但後製過程刻意造成觀覽者誤想為未滿</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18</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歲之人；後者則指行為人並無真正拍攝行為，而係透過動畫方式呈現兒少色情內容</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2879213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非真正的兒少色情資訊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298050" y="3429000"/>
            <a:ext cx="7061249" cy="2462213"/>
          </a:xfrm>
          <a:prstGeom prst="rect">
            <a:avLst/>
          </a:prstGeom>
        </p:spPr>
        <p:txBody>
          <a:bodyPr wrap="square">
            <a:spAutoFit/>
          </a:bodyPr>
          <a:lstStyle/>
          <a:p>
            <a:pPr marL="342900" lvl="0" indent="-342900" algn="just">
              <a:buFont typeface="Wingdings" panose="05000000000000000000" pitchFamily="2" charset="2"/>
              <a:buChar char="l"/>
            </a:pP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有</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學者主張非真正兒少色情資訊不應適用本條例規定處罰，理由在於本條例第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38</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項是整個系列的基本構成要件，而而第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項的設計是第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38</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項的補充規定，既然第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36</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項之構成要件已限定在現實上要有兒少參與拍攝影像，則必須反推第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38</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項也必須是兒少親自參與，所以相關規定並不適用於非真正的兒少色情</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資訊。</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8574288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非真正的兒少色情資訊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316904" y="3459778"/>
            <a:ext cx="7061249" cy="2308324"/>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本文</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持不同</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看法：</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首先</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，自各該相關條文規定之文義以觀，解釋上尚無全然排除非真正兒少色情資訊之跡象，以本條例第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36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項為例，「拍攝」行為在解釋上當然必須限定在真正的兒少，但是「製造」行為則未必如此</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解釋。</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78856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3017576" y="2705725"/>
            <a:ext cx="6155260" cy="1446550"/>
            <a:chOff x="3737676" y="2717801"/>
            <a:chExt cx="6155260" cy="1446550"/>
          </a:xfrm>
        </p:grpSpPr>
        <p:sp>
          <p:nvSpPr>
            <p:cNvPr id="4" name="矩形 3"/>
            <p:cNvSpPr/>
            <p:nvPr/>
          </p:nvSpPr>
          <p:spPr>
            <a:xfrm>
              <a:off x="4735481" y="3071744"/>
              <a:ext cx="5157455" cy="400110"/>
            </a:xfrm>
            <a:prstGeom prst="rect">
              <a:avLst/>
            </a:prstGeom>
          </p:spPr>
          <p:txBody>
            <a:bodyPr wrap="square">
              <a:spAutoFit/>
            </a:bodyPr>
            <a:lstStyle/>
            <a:p>
              <a:r>
                <a:rPr lang="zh-TW" altLang="en-US" sz="2000" dirty="0"/>
                <a:t>兒少之定義</a:t>
              </a:r>
              <a:endParaRPr lang="en-US" altLang="zh-CN" sz="2000" dirty="0"/>
            </a:p>
          </p:txBody>
        </p:sp>
        <p:sp>
          <p:nvSpPr>
            <p:cNvPr id="5" name="TextBox 18"/>
            <p:cNvSpPr txBox="1"/>
            <p:nvPr/>
          </p:nvSpPr>
          <p:spPr>
            <a:xfrm>
              <a:off x="3868235" y="2979411"/>
              <a:ext cx="1734494" cy="923330"/>
            </a:xfrm>
            <a:prstGeom prst="rect">
              <a:avLst/>
            </a:prstGeom>
            <a:noFill/>
          </p:spPr>
          <p:txBody>
            <a:bodyPr wrap="square" rtlCol="0">
              <a:spAutoFit/>
            </a:bodyPr>
            <a:lstStyle/>
            <a:p>
              <a:pPr lvl="1"/>
              <a:r>
                <a:rPr lang="en-US" altLang="zh-CN" sz="5400" dirty="0" smtClean="0">
                  <a:solidFill>
                    <a:sysClr val="windowText" lastClr="000000"/>
                  </a:solidFill>
                </a:rPr>
                <a:t>|</a:t>
              </a:r>
              <a:endParaRPr lang="zh-CN" altLang="en-US" sz="5400" dirty="0">
                <a:solidFill>
                  <a:sysClr val="windowText" lastClr="000000"/>
                </a:solidFill>
              </a:endParaRPr>
            </a:p>
          </p:txBody>
        </p:sp>
        <p:sp>
          <p:nvSpPr>
            <p:cNvPr id="6" name="TextBox 18"/>
            <p:cNvSpPr txBox="1"/>
            <p:nvPr/>
          </p:nvSpPr>
          <p:spPr>
            <a:xfrm>
              <a:off x="3737676" y="2717801"/>
              <a:ext cx="1734494" cy="1446550"/>
            </a:xfrm>
            <a:prstGeom prst="rect">
              <a:avLst/>
            </a:prstGeom>
            <a:noFill/>
          </p:spPr>
          <p:txBody>
            <a:bodyPr wrap="square" rtlCol="0">
              <a:spAutoFit/>
            </a:bodyPr>
            <a:lstStyle/>
            <a:p>
              <a:r>
                <a:rPr lang="en-US" altLang="zh-CN" sz="8800" dirty="0" smtClean="0">
                  <a:solidFill>
                    <a:sysClr val="windowText" lastClr="000000"/>
                  </a:solidFill>
                </a:rPr>
                <a:t>1</a:t>
              </a:r>
              <a:endParaRPr lang="zh-CN" altLang="en-US" sz="8800" dirty="0">
                <a:solidFill>
                  <a:sysClr val="windowText" lastClr="000000"/>
                </a:solidFill>
              </a:endParaRPr>
            </a:p>
          </p:txBody>
        </p:sp>
      </p:grpSp>
      <p:sp>
        <p:nvSpPr>
          <p:cNvPr id="8" name="TextBox 18"/>
          <p:cNvSpPr txBox="1"/>
          <p:nvPr/>
        </p:nvSpPr>
        <p:spPr>
          <a:xfrm>
            <a:off x="481115" y="205041"/>
            <a:ext cx="1734494" cy="6447919"/>
          </a:xfrm>
          <a:prstGeom prst="rect">
            <a:avLst/>
          </a:prstGeom>
          <a:noFill/>
        </p:spPr>
        <p:txBody>
          <a:bodyPr wrap="square" rtlCol="0">
            <a:spAutoFit/>
          </a:bodyPr>
          <a:lstStyle/>
          <a:p>
            <a:r>
              <a:rPr lang="en-US" altLang="zh-CN" sz="41300" dirty="0" smtClean="0"/>
              <a:t>1</a:t>
            </a:r>
            <a:endParaRPr lang="zh-CN" altLang="en-US" sz="8800" dirty="0"/>
          </a:p>
        </p:txBody>
      </p:sp>
      <p:grpSp>
        <p:nvGrpSpPr>
          <p:cNvPr id="9" name="组合 401"/>
          <p:cNvGrpSpPr/>
          <p:nvPr/>
        </p:nvGrpSpPr>
        <p:grpSpPr>
          <a:xfrm>
            <a:off x="2130195" y="1874680"/>
            <a:ext cx="2035880" cy="569433"/>
            <a:chOff x="0" y="194743"/>
            <a:chExt cx="3126179" cy="569433"/>
          </a:xfrm>
        </p:grpSpPr>
        <p:sp>
          <p:nvSpPr>
            <p:cNvPr id="10"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11" name="组合 403"/>
            <p:cNvGrpSpPr/>
            <p:nvPr/>
          </p:nvGrpSpPr>
          <p:grpSpPr>
            <a:xfrm>
              <a:off x="0" y="290669"/>
              <a:ext cx="424561" cy="355906"/>
              <a:chOff x="469900" y="728859"/>
              <a:chExt cx="424561" cy="355906"/>
            </a:xfrm>
          </p:grpSpPr>
          <p:sp>
            <p:nvSpPr>
              <p:cNvPr id="12"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8"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9"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20" name="TextBox 4"/>
          <p:cNvSpPr txBox="1"/>
          <p:nvPr/>
        </p:nvSpPr>
        <p:spPr>
          <a:xfrm>
            <a:off x="2793292" y="1928563"/>
            <a:ext cx="891591"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smtClean="0">
                <a:solidFill>
                  <a:schemeClr val="bg1"/>
                </a:solidFill>
                <a:effectLst>
                  <a:outerShdw blurRad="38100" dist="38100" dir="2700000" algn="tl">
                    <a:srgbClr val="000000">
                      <a:alpha val="43137"/>
                    </a:srgbClr>
                  </a:outerShdw>
                </a:effectLst>
              </a:rPr>
              <a:t>緒 言</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
        <p:nvSpPr>
          <p:cNvPr id="2" name="矩形 1"/>
          <p:cNvSpPr/>
          <p:nvPr/>
        </p:nvSpPr>
        <p:spPr>
          <a:xfrm>
            <a:off x="4241489" y="3644443"/>
            <a:ext cx="7061249" cy="1200329"/>
          </a:xfrm>
          <a:prstGeom prst="rect">
            <a:avLst/>
          </a:prstGeom>
        </p:spPr>
        <p:txBody>
          <a:bodyPr wrap="square">
            <a:spAutoFit/>
          </a:bodyPr>
          <a:lstStyle/>
          <a:p>
            <a:pPr algn="just"/>
            <a:r>
              <a:rPr lang="zh-TW" altLang="zh-TW"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兒福法第</a:t>
            </a:r>
            <a:r>
              <a:rPr lang="en-US" altLang="zh-TW"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rPr>
              <a:t>2</a:t>
            </a:r>
            <a:r>
              <a:rPr lang="zh-TW" altLang="zh-TW"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條規定：「本法所稱兒童及少年，指未滿十八歲之人；所稱兒童，指未滿十二歲之人；所稱少年，指十二歲以上未滿十八歲之人。」</a:t>
            </a:r>
            <a:endParaRPr lang="zh-TW" altLang="en-US"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169509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非真正的兒少色情資訊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316904" y="3459778"/>
            <a:ext cx="7061249" cy="2308324"/>
          </a:xfrm>
          <a:prstGeom prst="rect">
            <a:avLst/>
          </a:prstGeom>
        </p:spPr>
        <p:txBody>
          <a:bodyPr wrap="square">
            <a:spAutoFit/>
          </a:bodyPr>
          <a:lstStyle/>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再者</a:t>
            </a:r>
            <a:r>
              <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前文曾提及兒少性剝削條例之立法目的主要在於維護「性風俗（社會）法益」，因此，禁止兒少性剝削等同於維護性道德秩序，故加害人有無認知都不會是構成減免刑責的理由。在這樣的構想底下，行為人主觀上的想像仍然具有相當的可罰</a:t>
            </a: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性。</a:t>
            </a:r>
            <a:endParaRPr kumimoji="0" lang="en-US" altLang="zh-TW"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7143773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非真正的兒少色情資訊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4</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316904" y="3459778"/>
            <a:ext cx="7061249" cy="2677656"/>
          </a:xfrm>
          <a:prstGeom prst="rect">
            <a:avLst/>
          </a:prstGeom>
        </p:spPr>
        <p:txBody>
          <a:bodyPr wrap="square">
            <a:spAutoFit/>
          </a:bodyPr>
          <a:lstStyle/>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三</a:t>
            </a:r>
            <a:r>
              <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者，為現實上之理由，意即，如將非真正兒少色情資訊排除於本條例適用之外，其實在未來將可能會囤蓄更為可觀的性剝削能量。如果可以接納本條例適用於所有的兒少色情資訊，則似乎比較能夠周詳地保護兒少權益。至於非真正兒少色情資訊確係出於行為人之錯誤認知者，仍可依刑法上錯誤原理做一適當處理，</a:t>
            </a:r>
            <a:r>
              <a:rPr kumimoji="0" lang="zh-TW" alt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rPr>
              <a:t>不至於情輕而法重。</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6479209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本條例與其他法規之競合</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5</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294971" y="1720771"/>
            <a:ext cx="5175316"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273988" y="1774654"/>
            <a:ext cx="3877985"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a:solidFill>
                  <a:prstClr val="white"/>
                </a:solidFill>
                <a:effectLst>
                  <a:outerShdw blurRad="38100" dist="38100" dir="2700000" algn="tl">
                    <a:srgbClr val="000000">
                      <a:alpha val="43137"/>
                    </a:srgbClr>
                  </a:outerShdw>
                </a:effectLst>
              </a:rPr>
              <a:t>兒少性剝削條例之問題探討</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19" name="矩形 18"/>
          <p:cNvSpPr/>
          <p:nvPr/>
        </p:nvSpPr>
        <p:spPr>
          <a:xfrm>
            <a:off x="4316904" y="3459778"/>
            <a:ext cx="7061249" cy="2677656"/>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組織</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犯罪防制</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條例：</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2017</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12</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月，組織犯罪防制條例第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條對於組織犯罪之定義修正</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之後，</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未來兒少性剝削問題涉及組織犯罪防制條例之適用機率將大幅</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提昇。</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人口販運防制法：從人口販運防制法第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與</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第</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20</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條之</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規定可知</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，兩者具有</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高度相關之法規競合</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情形。</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3977544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6</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743723" y="1763542"/>
            <a:ext cx="203619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372430" y="1817425"/>
            <a:ext cx="891591"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lvl="0" algn="ctr"/>
            <a:r>
              <a:rPr lang="zh-TW" altLang="en-US" sz="2400" b="0" kern="0" dirty="0" smtClean="0">
                <a:solidFill>
                  <a:schemeClr val="bg1"/>
                </a:solidFill>
                <a:effectLst>
                  <a:outerShdw blurRad="38100" dist="38100" dir="2700000" algn="tl">
                    <a:srgbClr val="000000">
                      <a:alpha val="43137"/>
                    </a:srgbClr>
                  </a:outerShdw>
                </a:effectLst>
              </a:rPr>
              <a:t>結 語</a:t>
            </a:r>
            <a:endParaRPr kumimoji="0" lang="zh-CN" altLang="en-US" sz="2400" b="0"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endParaRPr>
          </a:p>
        </p:txBody>
      </p:sp>
      <p:sp>
        <p:nvSpPr>
          <p:cNvPr id="19" name="矩形 18"/>
          <p:cNvSpPr/>
          <p:nvPr/>
        </p:nvSpPr>
        <p:spPr>
          <a:xfrm>
            <a:off x="4841891" y="797510"/>
            <a:ext cx="7061249" cy="5262979"/>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在網路興起、資訊發達的現代社會當中，性剝削的行為尤其變本加劇。而兒童及少年之族群，由於人格發展未趨健全完整，更特別容易受到不平等的（性關係）對待或影響，法律規範既然作為歸整及調控社會秩序的重要正式機制，對於此等日趨嚴重之社會問題自然不能沒有因應之道</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少性交易條例自民國</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84</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年制訂頒布以來，社會情狀已有迥於以往的巨大變化，為順應此一鉅變，本條例乃於</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104</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進行重要修正，並同時更名為兒少性剝削條例，固然，修法後新法之整體規範內容相較於舊法已經顯得進步許多，但是在若干問題的解釋與適用上仍有持續探求與更精緻化的空間存在，僅希冀本文所提出之疑義與建議對於未來相關研究或實務立法能有所助益。</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3149226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椭圆 3"/>
          <p:cNvSpPr/>
          <p:nvPr/>
        </p:nvSpPr>
        <p:spPr>
          <a:xfrm>
            <a:off x="4096281" y="1470860"/>
            <a:ext cx="3916280" cy="3916280"/>
          </a:xfrm>
          <a:prstGeom prst="ellipse">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4294356" y="2893774"/>
            <a:ext cx="3520131" cy="1323439"/>
          </a:xfrm>
          <a:prstGeom prst="rect">
            <a:avLst/>
          </a:prstGeom>
          <a:noFill/>
        </p:spPr>
        <p:txBody>
          <a:bodyPr wrap="none">
            <a:spAutoFit/>
          </a:bodyPr>
          <a:lstStyle/>
          <a:p>
            <a:pPr algn="ctr"/>
            <a:r>
              <a:rPr lang="en-US" altLang="zh-CN" sz="8000" b="1" dirty="0" smtClean="0">
                <a:solidFill>
                  <a:srgbClr val="FF0000"/>
                </a:solidFill>
                <a:latin typeface="+mj-lt"/>
                <a:ea typeface="Segoe UI" pitchFamily="34" charset="0"/>
                <a:cs typeface="Segoe UI" pitchFamily="34" charset="0"/>
              </a:rPr>
              <a:t>THANKS</a:t>
            </a:r>
            <a:endParaRPr lang="zh-CN" altLang="en-US" sz="8000" b="1" dirty="0">
              <a:solidFill>
                <a:srgbClr val="FF0000"/>
              </a:solidFill>
              <a:latin typeface="+mj-lt"/>
            </a:endParaRPr>
          </a:p>
        </p:txBody>
      </p:sp>
      <p:sp>
        <p:nvSpPr>
          <p:cNvPr id="5" name="椭圆 4"/>
          <p:cNvSpPr/>
          <p:nvPr/>
        </p:nvSpPr>
        <p:spPr>
          <a:xfrm>
            <a:off x="9579609" y="3429000"/>
            <a:ext cx="1576426" cy="1576426"/>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8859745" y="1405087"/>
            <a:ext cx="986879" cy="986879"/>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878952" y="1668776"/>
            <a:ext cx="1850903" cy="1850903"/>
          </a:xfrm>
          <a:prstGeom prst="ellips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79357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3017576" y="2705725"/>
            <a:ext cx="6155260" cy="1446550"/>
            <a:chOff x="3737676" y="2717801"/>
            <a:chExt cx="6155260" cy="1446550"/>
          </a:xfrm>
        </p:grpSpPr>
        <p:sp>
          <p:nvSpPr>
            <p:cNvPr id="4" name="矩形 3"/>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性交易與性剝削</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5"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6"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8"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9" name="组合 401"/>
          <p:cNvGrpSpPr/>
          <p:nvPr/>
        </p:nvGrpSpPr>
        <p:grpSpPr>
          <a:xfrm>
            <a:off x="2130195" y="1874680"/>
            <a:ext cx="2035880" cy="569433"/>
            <a:chOff x="0" y="194743"/>
            <a:chExt cx="3126179" cy="569433"/>
          </a:xfrm>
        </p:grpSpPr>
        <p:sp>
          <p:nvSpPr>
            <p:cNvPr id="10"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11" name="组合 403"/>
            <p:cNvGrpSpPr/>
            <p:nvPr/>
          </p:nvGrpSpPr>
          <p:grpSpPr>
            <a:xfrm>
              <a:off x="0" y="290669"/>
              <a:ext cx="424561" cy="355906"/>
              <a:chOff x="469900" y="728859"/>
              <a:chExt cx="424561" cy="355906"/>
            </a:xfrm>
          </p:grpSpPr>
          <p:sp>
            <p:nvSpPr>
              <p:cNvPr id="12"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8"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9"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20" name="TextBox 4"/>
          <p:cNvSpPr txBox="1"/>
          <p:nvPr/>
        </p:nvSpPr>
        <p:spPr>
          <a:xfrm>
            <a:off x="2793292" y="1928563"/>
            <a:ext cx="891591"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緒 言</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2" name="矩形 1"/>
          <p:cNvSpPr/>
          <p:nvPr/>
        </p:nvSpPr>
        <p:spPr>
          <a:xfrm>
            <a:off x="4241489" y="3552111"/>
            <a:ext cx="7061249" cy="2462213"/>
          </a:xfrm>
          <a:prstGeom prst="rect">
            <a:avLst/>
          </a:prstGeom>
        </p:spPr>
        <p:txBody>
          <a:bodyPr wrap="square">
            <a:spAutoFit/>
          </a:bodyPr>
          <a:lstStyle/>
          <a:p>
            <a:pPr lvl="0" algn="just"/>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兒少性剝削條例第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條第</a:t>
            </a:r>
            <a:r>
              <a:rPr lang="en-US" altLang="zh-TW"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2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項：</a:t>
            </a:r>
            <a:r>
              <a:rPr lang="zh-TW" altLang="en-US" sz="22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本條例所稱兒童或少年性剝削，係指下列行為之一：一、使兒童或少年為有對價之性交或猥褻行為。二、利用兒童或少年為性交、猥褻之行為，以供人觀覽。三、拍攝、製造兒童或少年為性交或猥褻行為之圖畫、照片、影片、影帶、光碟、電子訊號或其他物品。四、使兒童或少年坐檯陪酒或涉及色情之伴遊、伴唱、伴舞等行為。」</a:t>
            </a:r>
            <a:endParaRPr kumimoji="0" lang="zh-TW" altLang="en-US"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Light"/>
              <a:ea typeface="微软雅黑"/>
            </a:endParaRPr>
          </a:p>
        </p:txBody>
      </p:sp>
    </p:spTree>
    <p:extLst>
      <p:ext uri="{BB962C8B-B14F-4D97-AF65-F5344CB8AC3E}">
        <p14:creationId xmlns:p14="http://schemas.microsoft.com/office/powerpoint/2010/main" val="2439503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3017576" y="2705725"/>
            <a:ext cx="6155260" cy="1446550"/>
            <a:chOff x="3737676" y="2717801"/>
            <a:chExt cx="6155260" cy="1446550"/>
          </a:xfrm>
        </p:grpSpPr>
        <p:sp>
          <p:nvSpPr>
            <p:cNvPr id="4" name="矩形 3"/>
            <p:cNvSpPr/>
            <p:nvPr/>
          </p:nvSpPr>
          <p:spPr>
            <a:xfrm>
              <a:off x="4735481" y="3071744"/>
              <a:ext cx="5157455" cy="400110"/>
            </a:xfrm>
            <a:prstGeom prst="rect">
              <a:avLst/>
            </a:prstGeom>
          </p:spPr>
          <p:txBody>
            <a:bodyPr wrap="square">
              <a:spAutoFit/>
            </a:bodyPr>
            <a:lstStyle/>
            <a:p>
              <a:pPr lvl="0"/>
              <a:r>
                <a:rPr lang="zh-TW" altLang="en-US" sz="2000" dirty="0">
                  <a:solidFill>
                    <a:prstClr val="black"/>
                  </a:solidFill>
                </a:rPr>
                <a:t>兒少性剝削條例之沿革</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5"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6"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3</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8"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9" name="组合 401"/>
          <p:cNvGrpSpPr/>
          <p:nvPr/>
        </p:nvGrpSpPr>
        <p:grpSpPr>
          <a:xfrm>
            <a:off x="2130195" y="1874680"/>
            <a:ext cx="2035880" cy="569433"/>
            <a:chOff x="0" y="194743"/>
            <a:chExt cx="3126179" cy="569433"/>
          </a:xfrm>
        </p:grpSpPr>
        <p:sp>
          <p:nvSpPr>
            <p:cNvPr id="10"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11" name="组合 403"/>
            <p:cNvGrpSpPr/>
            <p:nvPr/>
          </p:nvGrpSpPr>
          <p:grpSpPr>
            <a:xfrm>
              <a:off x="0" y="290669"/>
              <a:ext cx="424561" cy="355906"/>
              <a:chOff x="469900" y="728859"/>
              <a:chExt cx="424561" cy="355906"/>
            </a:xfrm>
          </p:grpSpPr>
          <p:sp>
            <p:nvSpPr>
              <p:cNvPr id="12"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8"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9"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20" name="TextBox 4"/>
          <p:cNvSpPr txBox="1"/>
          <p:nvPr/>
        </p:nvSpPr>
        <p:spPr>
          <a:xfrm>
            <a:off x="2793292" y="1928563"/>
            <a:ext cx="891591"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緒 言</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sp>
        <p:nvSpPr>
          <p:cNvPr id="2" name="矩形 1"/>
          <p:cNvSpPr/>
          <p:nvPr/>
        </p:nvSpPr>
        <p:spPr>
          <a:xfrm>
            <a:off x="4241489" y="3644443"/>
            <a:ext cx="7061249" cy="1200329"/>
          </a:xfrm>
          <a:prstGeom prst="rect">
            <a:avLst/>
          </a:prstGeom>
        </p:spPr>
        <p:txBody>
          <a:bodyPr wrap="square">
            <a:spAutoFit/>
          </a:bodyPr>
          <a:lstStyle/>
          <a:p>
            <a:pPr marL="342900" lvl="0" indent="-342900" algn="just">
              <a:buFont typeface="Wingdings" panose="05000000000000000000" pitchFamily="2" charset="2"/>
              <a:buChar char="l"/>
            </a:pP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兒少性交易防制條例早於</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84</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8</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月制定</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公布。</a:t>
            </a:r>
            <a:endParaRPr lang="en-US" altLang="zh-TW"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endParaRPr>
          </a:p>
          <a:p>
            <a:pPr marL="342900" lvl="0" indent="-342900" algn="just">
              <a:buFont typeface="Wingdings" panose="05000000000000000000" pitchFamily="2" charset="2"/>
              <a:buChar char="l"/>
            </a:pP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104</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年時</a:t>
            </a:r>
            <a:r>
              <a:rPr lang="zh-TW" altLang="en-US" sz="2400" b="1" dirty="0" smtClean="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，修正</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為「兒童及少年性剝削防制條例」，並定自</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106</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月</a:t>
            </a:r>
            <a:r>
              <a:rPr lang="en-US" altLang="zh-TW"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b="1" dirty="0">
                <a:solidFill>
                  <a:prstClr val="white"/>
                </a:solidFill>
                <a:effectLst>
                  <a:outerShdw blurRad="38100" dist="38100" dir="2700000" algn="tl">
                    <a:srgbClr val="000000">
                      <a:alpha val="43137"/>
                    </a:srgbClr>
                  </a:outerShdw>
                </a:effectLst>
                <a:latin typeface="Times New Roman" panose="02020603050405020304" pitchFamily="18" charset="0"/>
                <a:ea typeface="標楷體" panose="03000509000000000000" pitchFamily="65" charset="-120"/>
                <a:cs typeface="Times New Roman" panose="02020603050405020304" pitchFamily="18" charset="0"/>
              </a:rPr>
              <a:t>日開始施行。</a:t>
            </a:r>
            <a:endParaRPr kumimoji="0" lang="zh-TW" alt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108976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lvl="0"/>
              <a:r>
                <a:rPr lang="zh-TW" altLang="en-US" sz="2000" dirty="0"/>
                <a:t>兒少性交易</a:t>
              </a:r>
              <a:r>
                <a:rPr lang="en-US" altLang="zh-TW" sz="2000" dirty="0"/>
                <a:t>/</a:t>
              </a:r>
              <a:r>
                <a:rPr lang="zh-TW" altLang="en-US" sz="2000" dirty="0"/>
                <a:t>性剝削之現況</a:t>
              </a:r>
              <a:endParaRPr kumimoji="0" lang="en-US" altLang="zh-CN" sz="2000" i="0" u="none" strike="noStrike" kern="1200" cap="none" spc="0" normalizeH="0" baseline="0" noProof="0" dirty="0">
                <a:ln>
                  <a:noFill/>
                </a:ln>
                <a:uLnTx/>
                <a:uFillTx/>
                <a:latin typeface="Calibri Light"/>
                <a:ea typeface="微软雅黑"/>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兒少性剝削之現況與成因</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19" name="表格 18"/>
          <p:cNvGraphicFramePr>
            <a:graphicFrameLocks noGrp="1"/>
          </p:cNvGraphicFramePr>
          <p:nvPr>
            <p:extLst>
              <p:ext uri="{D42A27DB-BD31-4B8C-83A1-F6EECF244321}">
                <p14:modId xmlns:p14="http://schemas.microsoft.com/office/powerpoint/2010/main" val="2086226431"/>
              </p:ext>
            </p:extLst>
          </p:nvPr>
        </p:nvGraphicFramePr>
        <p:xfrm>
          <a:off x="4407842" y="3492945"/>
          <a:ext cx="5905082" cy="2560320"/>
        </p:xfrm>
        <a:graphic>
          <a:graphicData uri="http://schemas.openxmlformats.org/drawingml/2006/table">
            <a:tbl>
              <a:tblPr firstRow="1" firstCol="1" bandRow="1">
                <a:tableStyleId>{5C22544A-7EE6-4342-B048-85BDC9FD1C3A}</a:tableStyleId>
              </a:tblPr>
              <a:tblGrid>
                <a:gridCol w="602182">
                  <a:extLst>
                    <a:ext uri="{9D8B030D-6E8A-4147-A177-3AD203B41FA5}">
                      <a16:colId xmlns:a16="http://schemas.microsoft.com/office/drawing/2014/main" val="4221088874"/>
                    </a:ext>
                  </a:extLst>
                </a:gridCol>
                <a:gridCol w="1060580">
                  <a:extLst>
                    <a:ext uri="{9D8B030D-6E8A-4147-A177-3AD203B41FA5}">
                      <a16:colId xmlns:a16="http://schemas.microsoft.com/office/drawing/2014/main" val="1520530424"/>
                    </a:ext>
                  </a:extLst>
                </a:gridCol>
                <a:gridCol w="1060580">
                  <a:extLst>
                    <a:ext uri="{9D8B030D-6E8A-4147-A177-3AD203B41FA5}">
                      <a16:colId xmlns:a16="http://schemas.microsoft.com/office/drawing/2014/main" val="269238898"/>
                    </a:ext>
                  </a:extLst>
                </a:gridCol>
                <a:gridCol w="1060580">
                  <a:extLst>
                    <a:ext uri="{9D8B030D-6E8A-4147-A177-3AD203B41FA5}">
                      <a16:colId xmlns:a16="http://schemas.microsoft.com/office/drawing/2014/main" val="2586304503"/>
                    </a:ext>
                  </a:extLst>
                </a:gridCol>
                <a:gridCol w="1060580">
                  <a:extLst>
                    <a:ext uri="{9D8B030D-6E8A-4147-A177-3AD203B41FA5}">
                      <a16:colId xmlns:a16="http://schemas.microsoft.com/office/drawing/2014/main" val="1917129072"/>
                    </a:ext>
                  </a:extLst>
                </a:gridCol>
                <a:gridCol w="1060580">
                  <a:extLst>
                    <a:ext uri="{9D8B030D-6E8A-4147-A177-3AD203B41FA5}">
                      <a16:colId xmlns:a16="http://schemas.microsoft.com/office/drawing/2014/main" val="3519530251"/>
                    </a:ext>
                  </a:extLst>
                </a:gridCol>
              </a:tblGrid>
              <a:tr h="0">
                <a:tc>
                  <a:txBody>
                    <a:bodyPr/>
                    <a:lstStyle/>
                    <a:p>
                      <a:pPr algn="ctr">
                        <a:lnSpc>
                          <a:spcPct val="150000"/>
                        </a:lnSpc>
                        <a:spcAft>
                          <a:spcPts val="0"/>
                        </a:spcAft>
                      </a:pPr>
                      <a:r>
                        <a:rPr lang="zh-TW" sz="1400" b="1" kern="100" dirty="0">
                          <a:effectLst/>
                        </a:rPr>
                        <a:t>年度</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總計</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起訴</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緩起訴處分</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不起訴處分</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其他</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373859648"/>
                  </a:ext>
                </a:extLst>
              </a:tr>
              <a:tr h="0">
                <a:tc>
                  <a:txBody>
                    <a:bodyPr/>
                    <a:lstStyle/>
                    <a:p>
                      <a:pPr algn="ctr">
                        <a:lnSpc>
                          <a:spcPct val="150000"/>
                        </a:lnSpc>
                        <a:spcAft>
                          <a:spcPts val="0"/>
                        </a:spcAft>
                      </a:pPr>
                      <a:r>
                        <a:rPr lang="en-US" sz="1400" kern="100">
                          <a:effectLst/>
                        </a:rPr>
                        <a:t>100</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633</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219</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163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203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48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267971276"/>
                  </a:ext>
                </a:extLst>
              </a:tr>
              <a:tr h="0">
                <a:tc>
                  <a:txBody>
                    <a:bodyPr/>
                    <a:lstStyle/>
                    <a:p>
                      <a:pPr algn="ctr">
                        <a:lnSpc>
                          <a:spcPct val="150000"/>
                        </a:lnSpc>
                        <a:spcAft>
                          <a:spcPts val="0"/>
                        </a:spcAft>
                      </a:pPr>
                      <a:r>
                        <a:rPr lang="en-US" sz="1400" kern="100">
                          <a:effectLst/>
                        </a:rPr>
                        <a:t>101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806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273</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205</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241</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87</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2551828723"/>
                  </a:ext>
                </a:extLst>
              </a:tr>
              <a:tr h="0">
                <a:tc>
                  <a:txBody>
                    <a:bodyPr/>
                    <a:lstStyle/>
                    <a:p>
                      <a:pPr algn="ctr">
                        <a:lnSpc>
                          <a:spcPct val="150000"/>
                        </a:lnSpc>
                        <a:spcAft>
                          <a:spcPts val="0"/>
                        </a:spcAft>
                      </a:pPr>
                      <a:r>
                        <a:rPr lang="en-US" sz="1400" kern="100">
                          <a:effectLst/>
                        </a:rPr>
                        <a:t>102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1154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397</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310</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298</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149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650707525"/>
                  </a:ext>
                </a:extLst>
              </a:tr>
              <a:tr h="0">
                <a:tc>
                  <a:txBody>
                    <a:bodyPr/>
                    <a:lstStyle/>
                    <a:p>
                      <a:pPr algn="ctr">
                        <a:lnSpc>
                          <a:spcPct val="150000"/>
                        </a:lnSpc>
                        <a:spcAft>
                          <a:spcPts val="0"/>
                        </a:spcAft>
                      </a:pPr>
                      <a:r>
                        <a:rPr lang="en-US" sz="1400" kern="100">
                          <a:effectLst/>
                        </a:rPr>
                        <a:t>103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1179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326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308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442</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103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656039621"/>
                  </a:ext>
                </a:extLst>
              </a:tr>
              <a:tr h="0">
                <a:tc>
                  <a:txBody>
                    <a:bodyPr/>
                    <a:lstStyle/>
                    <a:p>
                      <a:pPr algn="ctr">
                        <a:lnSpc>
                          <a:spcPct val="150000"/>
                        </a:lnSpc>
                        <a:spcAft>
                          <a:spcPts val="0"/>
                        </a:spcAft>
                      </a:pPr>
                      <a:r>
                        <a:rPr lang="en-US" sz="1400" kern="100">
                          <a:effectLst/>
                        </a:rPr>
                        <a:t>104</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950</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272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247</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348</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83</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520018263"/>
                  </a:ext>
                </a:extLst>
              </a:tr>
              <a:tr h="0">
                <a:tc>
                  <a:txBody>
                    <a:bodyPr/>
                    <a:lstStyle/>
                    <a:p>
                      <a:pPr algn="ctr">
                        <a:lnSpc>
                          <a:spcPct val="150000"/>
                        </a:lnSpc>
                        <a:spcAft>
                          <a:spcPts val="0"/>
                        </a:spcAft>
                      </a:pPr>
                      <a:r>
                        <a:rPr lang="en-US" sz="1400" kern="100">
                          <a:effectLst/>
                        </a:rPr>
                        <a:t>105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1259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378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212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513</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156</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2586857418"/>
                  </a:ext>
                </a:extLst>
              </a:tr>
              <a:tr h="0">
                <a:tc>
                  <a:txBody>
                    <a:bodyPr/>
                    <a:lstStyle/>
                    <a:p>
                      <a:pPr algn="ctr">
                        <a:lnSpc>
                          <a:spcPct val="150000"/>
                        </a:lnSpc>
                        <a:spcAft>
                          <a:spcPts val="0"/>
                        </a:spcAft>
                      </a:pPr>
                      <a:r>
                        <a:rPr lang="en-US" sz="1400" kern="100">
                          <a:effectLst/>
                        </a:rPr>
                        <a:t>106</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3262</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455</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578</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a:effectLst/>
                        </a:rPr>
                        <a:t>1779</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kern="100" dirty="0">
                          <a:effectLst/>
                        </a:rPr>
                        <a:t>450</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2634976663"/>
                  </a:ext>
                </a:extLst>
              </a:tr>
            </a:tbl>
          </a:graphicData>
        </a:graphic>
      </p:graphicFrame>
      <p:sp>
        <p:nvSpPr>
          <p:cNvPr id="20" name="Rectangle 1"/>
          <p:cNvSpPr>
            <a:spLocks noChangeArrowheads="1"/>
          </p:cNvSpPr>
          <p:nvPr/>
        </p:nvSpPr>
        <p:spPr bwMode="auto">
          <a:xfrm>
            <a:off x="10312924" y="3413611"/>
            <a:ext cx="177698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1400" b="0" i="0" u="none" strike="noStrike" cap="none" normalizeH="0" baseline="0" dirty="0" smtClean="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表</a:t>
            </a:r>
            <a:r>
              <a:rPr kumimoji="0" lang="en-US" altLang="zh-TW" sz="1400" b="0" i="0" u="none" strike="noStrike" cap="none" normalizeH="0" baseline="0" dirty="0" smtClean="0">
                <a:ln>
                  <a:noFill/>
                </a:ln>
                <a:solidFill>
                  <a:schemeClr val="tx1"/>
                </a:solidFill>
                <a:effectLst/>
                <a:latin typeface="Calibri" panose="020F0502020204030204" pitchFamily="34" charset="0"/>
                <a:ea typeface="標楷體" panose="03000509000000000000" pitchFamily="65" charset="-120"/>
                <a:cs typeface="Times New Roman" panose="02020603050405020304" pitchFamily="18" charset="0"/>
              </a:rPr>
              <a:t>1</a:t>
            </a:r>
            <a:r>
              <a:rPr kumimoji="0" lang="zh-TW" altLang="en-US" sz="1400" b="0" i="0" u="none" strike="noStrike" cap="none" normalizeH="0" baseline="0" dirty="0" smtClean="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：地方法院檢察署刑事案件（兒少性交易</a:t>
            </a:r>
            <a:r>
              <a:rPr kumimoji="0" lang="en-US" altLang="zh-TW" sz="1400" b="0" i="0" u="none" strike="noStrike" cap="none" normalizeH="0" baseline="0" dirty="0" smtClean="0">
                <a:ln>
                  <a:noFill/>
                </a:ln>
                <a:solidFill>
                  <a:schemeClr val="tx1"/>
                </a:solidFill>
                <a:effectLst/>
                <a:latin typeface="Calibri" panose="020F0502020204030204" pitchFamily="34" charset="0"/>
                <a:ea typeface="標楷體" panose="03000509000000000000" pitchFamily="65" charset="-120"/>
                <a:cs typeface="Times New Roman" panose="02020603050405020304" pitchFamily="18" charset="0"/>
              </a:rPr>
              <a:t>/</a:t>
            </a:r>
            <a:r>
              <a:rPr kumimoji="0" lang="zh-TW" altLang="en-US" sz="1400" b="0" i="0" u="none" strike="noStrike" cap="none" normalizeH="0" baseline="0" dirty="0" smtClean="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性剝削）偵查終結情形</a:t>
            </a:r>
            <a:endParaRPr kumimoji="0" lang="zh-TW" altLang="en-US"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04934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兒少性交易</a:t>
              </a:r>
              <a:r>
                <a:rPr kumimoji="0" lang="en-US" altLang="zh-TW" sz="2000" b="0" i="0" u="none" strike="noStrike" kern="1200" cap="none" spc="0" normalizeH="0" baseline="0" noProof="0" dirty="0">
                  <a:ln>
                    <a:noFill/>
                  </a:ln>
                  <a:solidFill>
                    <a:prstClr val="black"/>
                  </a:solidFill>
                  <a:effectLst/>
                  <a:uLnTx/>
                  <a:uFillTx/>
                  <a:latin typeface="Calibri Light"/>
                  <a:ea typeface="微软雅黑"/>
                  <a:cs typeface="+mn-cs"/>
                </a:rPr>
                <a:t>/</a:t>
              </a: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性剝削之現況</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兒少性剝削之現況與成因</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2595479881"/>
              </p:ext>
            </p:extLst>
          </p:nvPr>
        </p:nvGraphicFramePr>
        <p:xfrm>
          <a:off x="4449303" y="3459778"/>
          <a:ext cx="5422265" cy="2524112"/>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3249722045"/>
                    </a:ext>
                  </a:extLst>
                </a:gridCol>
                <a:gridCol w="476250">
                  <a:extLst>
                    <a:ext uri="{9D8B030D-6E8A-4147-A177-3AD203B41FA5}">
                      <a16:colId xmlns:a16="http://schemas.microsoft.com/office/drawing/2014/main" val="2995391596"/>
                    </a:ext>
                  </a:extLst>
                </a:gridCol>
                <a:gridCol w="629285">
                  <a:extLst>
                    <a:ext uri="{9D8B030D-6E8A-4147-A177-3AD203B41FA5}">
                      <a16:colId xmlns:a16="http://schemas.microsoft.com/office/drawing/2014/main" val="1598238563"/>
                    </a:ext>
                  </a:extLst>
                </a:gridCol>
                <a:gridCol w="629920">
                  <a:extLst>
                    <a:ext uri="{9D8B030D-6E8A-4147-A177-3AD203B41FA5}">
                      <a16:colId xmlns:a16="http://schemas.microsoft.com/office/drawing/2014/main" val="3493314505"/>
                    </a:ext>
                  </a:extLst>
                </a:gridCol>
                <a:gridCol w="629920">
                  <a:extLst>
                    <a:ext uri="{9D8B030D-6E8A-4147-A177-3AD203B41FA5}">
                      <a16:colId xmlns:a16="http://schemas.microsoft.com/office/drawing/2014/main" val="505537003"/>
                    </a:ext>
                  </a:extLst>
                </a:gridCol>
                <a:gridCol w="629920">
                  <a:extLst>
                    <a:ext uri="{9D8B030D-6E8A-4147-A177-3AD203B41FA5}">
                      <a16:colId xmlns:a16="http://schemas.microsoft.com/office/drawing/2014/main" val="212239633"/>
                    </a:ext>
                  </a:extLst>
                </a:gridCol>
                <a:gridCol w="629920">
                  <a:extLst>
                    <a:ext uri="{9D8B030D-6E8A-4147-A177-3AD203B41FA5}">
                      <a16:colId xmlns:a16="http://schemas.microsoft.com/office/drawing/2014/main" val="1937173625"/>
                    </a:ext>
                  </a:extLst>
                </a:gridCol>
                <a:gridCol w="629920">
                  <a:extLst>
                    <a:ext uri="{9D8B030D-6E8A-4147-A177-3AD203B41FA5}">
                      <a16:colId xmlns:a16="http://schemas.microsoft.com/office/drawing/2014/main" val="3773370401"/>
                    </a:ext>
                  </a:extLst>
                </a:gridCol>
                <a:gridCol w="629920">
                  <a:extLst>
                    <a:ext uri="{9D8B030D-6E8A-4147-A177-3AD203B41FA5}">
                      <a16:colId xmlns:a16="http://schemas.microsoft.com/office/drawing/2014/main" val="1917405443"/>
                    </a:ext>
                  </a:extLst>
                </a:gridCol>
              </a:tblGrid>
              <a:tr h="199810">
                <a:tc rowSpan="3">
                  <a:txBody>
                    <a:bodyPr/>
                    <a:lstStyle/>
                    <a:p>
                      <a:pPr algn="ctr">
                        <a:lnSpc>
                          <a:spcPct val="150000"/>
                        </a:lnSpc>
                        <a:spcAft>
                          <a:spcPts val="0"/>
                        </a:spcAft>
                      </a:pPr>
                      <a:r>
                        <a:rPr lang="zh-TW" sz="1600" kern="100" dirty="0">
                          <a:effectLst/>
                        </a:rPr>
                        <a:t>年度</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gridSpan="2">
                  <a:txBody>
                    <a:bodyPr/>
                    <a:lstStyle/>
                    <a:p>
                      <a:pPr algn="ctr">
                        <a:lnSpc>
                          <a:spcPct val="150000"/>
                        </a:lnSpc>
                        <a:spcAft>
                          <a:spcPts val="0"/>
                        </a:spcAft>
                      </a:pPr>
                      <a:r>
                        <a:rPr lang="zh-TW" sz="1600" kern="100" dirty="0">
                          <a:effectLst/>
                        </a:rPr>
                        <a:t>總計</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rowSpan="2" hMerge="1">
                  <a:txBody>
                    <a:bodyPr/>
                    <a:lstStyle/>
                    <a:p>
                      <a:endParaRPr lang="zh-TW" altLang="en-US"/>
                    </a:p>
                  </a:txBody>
                  <a:tcPr/>
                </a:tc>
                <a:tc gridSpan="6">
                  <a:txBody>
                    <a:bodyPr/>
                    <a:lstStyle/>
                    <a:p>
                      <a:pPr algn="ctr">
                        <a:spcAft>
                          <a:spcPts val="0"/>
                        </a:spcAft>
                      </a:pPr>
                      <a:r>
                        <a:rPr lang="zh-TW" sz="1400" kern="100" dirty="0">
                          <a:effectLst/>
                        </a:rPr>
                        <a:t>年</a:t>
                      </a:r>
                      <a:r>
                        <a:rPr lang="en-US" sz="1400" kern="100" dirty="0">
                          <a:effectLst/>
                        </a:rPr>
                        <a:t>     </a:t>
                      </a:r>
                      <a:r>
                        <a:rPr lang="zh-TW" sz="1400" kern="100" dirty="0">
                          <a:effectLst/>
                        </a:rPr>
                        <a:t>齡</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619328986"/>
                  </a:ext>
                </a:extLst>
              </a:tr>
              <a:tr h="306019">
                <a:tc vMerge="1">
                  <a:txBody>
                    <a:bodyPr/>
                    <a:lstStyle/>
                    <a:p>
                      <a:endParaRPr lang="zh-TW" altLang="en-US"/>
                    </a:p>
                  </a:txBody>
                  <a:tcPr/>
                </a:tc>
                <a:tc gridSpan="2" vMerge="1">
                  <a:txBody>
                    <a:bodyPr/>
                    <a:lstStyle/>
                    <a:p>
                      <a:endParaRPr lang="zh-TW" altLang="en-US"/>
                    </a:p>
                  </a:txBody>
                  <a:tcPr/>
                </a:tc>
                <a:tc hMerge="1" vMerge="1">
                  <a:txBody>
                    <a:bodyPr/>
                    <a:lstStyle/>
                    <a:p>
                      <a:endParaRPr lang="zh-TW" altLang="en-US"/>
                    </a:p>
                  </a:txBody>
                  <a:tcPr/>
                </a:tc>
                <a:tc gridSpan="2">
                  <a:txBody>
                    <a:bodyPr/>
                    <a:lstStyle/>
                    <a:p>
                      <a:pPr algn="ctr">
                        <a:lnSpc>
                          <a:spcPct val="150000"/>
                        </a:lnSpc>
                        <a:spcAft>
                          <a:spcPts val="0"/>
                        </a:spcAft>
                      </a:pPr>
                      <a:r>
                        <a:rPr lang="en-US" sz="1600" kern="100" dirty="0">
                          <a:effectLst/>
                        </a:rPr>
                        <a:t>0-11</a:t>
                      </a:r>
                      <a:r>
                        <a:rPr lang="zh-TW" sz="1600" kern="100" dirty="0">
                          <a:effectLst/>
                        </a:rPr>
                        <a:t>歲</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gridSpan="2">
                  <a:txBody>
                    <a:bodyPr/>
                    <a:lstStyle/>
                    <a:p>
                      <a:pPr algn="ctr">
                        <a:lnSpc>
                          <a:spcPct val="150000"/>
                        </a:lnSpc>
                        <a:spcAft>
                          <a:spcPts val="0"/>
                        </a:spcAft>
                      </a:pPr>
                      <a:r>
                        <a:rPr lang="en-US" sz="1600" kern="100" dirty="0">
                          <a:effectLst/>
                        </a:rPr>
                        <a:t>12-14</a:t>
                      </a:r>
                      <a:r>
                        <a:rPr lang="zh-TW" sz="1600" kern="100" dirty="0">
                          <a:effectLst/>
                        </a:rPr>
                        <a:t>歲</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tc gridSpan="2">
                  <a:txBody>
                    <a:bodyPr/>
                    <a:lstStyle/>
                    <a:p>
                      <a:pPr algn="ctr">
                        <a:lnSpc>
                          <a:spcPct val="150000"/>
                        </a:lnSpc>
                        <a:spcAft>
                          <a:spcPts val="0"/>
                        </a:spcAft>
                      </a:pPr>
                      <a:r>
                        <a:rPr lang="en-US" sz="1600" kern="100" dirty="0">
                          <a:effectLst/>
                        </a:rPr>
                        <a:t>15-17</a:t>
                      </a:r>
                      <a:r>
                        <a:rPr lang="zh-TW" sz="1600" kern="100" dirty="0">
                          <a:effectLst/>
                        </a:rPr>
                        <a:t>歲</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hMerge="1">
                  <a:txBody>
                    <a:bodyPr/>
                    <a:lstStyle/>
                    <a:p>
                      <a:endParaRPr lang="zh-TW" altLang="en-US"/>
                    </a:p>
                  </a:txBody>
                  <a:tcPr/>
                </a:tc>
                <a:extLst>
                  <a:ext uri="{0D108BD9-81ED-4DB2-BD59-A6C34878D82A}">
                    <a16:rowId xmlns:a16="http://schemas.microsoft.com/office/drawing/2014/main" val="4120419153"/>
                  </a:ext>
                </a:extLst>
              </a:tr>
              <a:tr h="267782">
                <a:tc vMerge="1">
                  <a:txBody>
                    <a:bodyPr/>
                    <a:lstStyle/>
                    <a:p>
                      <a:endParaRPr lang="zh-TW" altLang="en-US"/>
                    </a:p>
                  </a:txBody>
                  <a:tcPr/>
                </a:tc>
                <a:tc>
                  <a:txBody>
                    <a:bodyPr/>
                    <a:lstStyle/>
                    <a:p>
                      <a:pPr algn="ctr">
                        <a:lnSpc>
                          <a:spcPct val="150000"/>
                        </a:lnSpc>
                        <a:spcAft>
                          <a:spcPts val="0"/>
                        </a:spcAft>
                      </a:pPr>
                      <a:r>
                        <a:rPr lang="zh-TW" sz="1400" b="1" kern="100" dirty="0">
                          <a:effectLst/>
                        </a:rPr>
                        <a:t>男</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女</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男</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女</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男</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女</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男</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b="1" kern="100" dirty="0">
                          <a:effectLst/>
                        </a:rPr>
                        <a:t>女</a:t>
                      </a:r>
                      <a:endParaRPr lang="zh-TW" sz="1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174721038"/>
                  </a:ext>
                </a:extLst>
              </a:tr>
              <a:tr h="339608">
                <a:tc>
                  <a:txBody>
                    <a:bodyPr/>
                    <a:lstStyle/>
                    <a:p>
                      <a:pPr algn="ctr">
                        <a:lnSpc>
                          <a:spcPct val="150000"/>
                        </a:lnSpc>
                        <a:spcAft>
                          <a:spcPts val="0"/>
                        </a:spcAft>
                      </a:pPr>
                      <a:r>
                        <a:rPr lang="en-US" sz="1600" kern="100" dirty="0">
                          <a:effectLst/>
                        </a:rPr>
                        <a:t>103</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35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437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128</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285</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535273774"/>
                  </a:ext>
                </a:extLst>
              </a:tr>
              <a:tr h="339608">
                <a:tc>
                  <a:txBody>
                    <a:bodyPr/>
                    <a:lstStyle/>
                    <a:p>
                      <a:pPr algn="ctr">
                        <a:lnSpc>
                          <a:spcPct val="150000"/>
                        </a:lnSpc>
                        <a:spcAft>
                          <a:spcPts val="0"/>
                        </a:spcAft>
                      </a:pPr>
                      <a:r>
                        <a:rPr lang="en-US" sz="1600" kern="100">
                          <a:effectLst/>
                        </a:rPr>
                        <a:t>104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37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432</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14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146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18</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272</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077234835"/>
                  </a:ext>
                </a:extLst>
              </a:tr>
              <a:tr h="339608">
                <a:tc>
                  <a:txBody>
                    <a:bodyPr/>
                    <a:lstStyle/>
                    <a:p>
                      <a:pPr algn="ctr">
                        <a:lnSpc>
                          <a:spcPct val="150000"/>
                        </a:lnSpc>
                        <a:spcAft>
                          <a:spcPts val="0"/>
                        </a:spcAft>
                      </a:pPr>
                      <a:r>
                        <a:rPr lang="en-US" sz="1600" kern="100">
                          <a:effectLst/>
                        </a:rPr>
                        <a:t>105</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41</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490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175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17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309</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2816478448"/>
                  </a:ext>
                </a:extLst>
              </a:tr>
              <a:tr h="339608">
                <a:tc>
                  <a:txBody>
                    <a:bodyPr/>
                    <a:lstStyle/>
                    <a:p>
                      <a:pPr algn="ctr">
                        <a:lnSpc>
                          <a:spcPct val="150000"/>
                        </a:lnSpc>
                        <a:spcAft>
                          <a:spcPts val="0"/>
                        </a:spcAft>
                      </a:pPr>
                      <a:r>
                        <a:rPr lang="en-US" sz="1600" kern="100">
                          <a:effectLst/>
                        </a:rPr>
                        <a:t>106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69</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638</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30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257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358</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327861824"/>
                  </a:ext>
                </a:extLst>
              </a:tr>
              <a:tr h="339608">
                <a:tc>
                  <a:txBody>
                    <a:bodyPr/>
                    <a:lstStyle/>
                    <a:p>
                      <a:pPr algn="ctr">
                        <a:lnSpc>
                          <a:spcPct val="150000"/>
                        </a:lnSpc>
                        <a:spcAft>
                          <a:spcPts val="0"/>
                        </a:spcAft>
                      </a:pPr>
                      <a:r>
                        <a:rPr lang="en-US" sz="1600" kern="100">
                          <a:effectLst/>
                        </a:rPr>
                        <a:t>107</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24</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452</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25</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11</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168</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10</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259</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508713046"/>
                  </a:ext>
                </a:extLst>
              </a:tr>
            </a:tbl>
          </a:graphicData>
        </a:graphic>
      </p:graphicFrame>
      <p:sp>
        <p:nvSpPr>
          <p:cNvPr id="22" name="矩形 21"/>
          <p:cNvSpPr/>
          <p:nvPr/>
        </p:nvSpPr>
        <p:spPr>
          <a:xfrm>
            <a:off x="9871568" y="3429000"/>
            <a:ext cx="2091046" cy="523220"/>
          </a:xfrm>
          <a:prstGeom prst="rect">
            <a:avLst/>
          </a:prstGeom>
        </p:spPr>
        <p:txBody>
          <a:bodyPr wrap="square">
            <a:spAutoFit/>
          </a:bodyPr>
          <a:lstStyle/>
          <a:p>
            <a:pPr algn="ct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表</a:t>
            </a:r>
            <a:r>
              <a:rPr lang="en-US" altLang="zh-TW" sz="1400" dirty="0">
                <a:latin typeface="Times New Roman" panose="02020603050405020304" pitchFamily="18" charset="0"/>
                <a:ea typeface="標楷體" panose="03000509000000000000" pitchFamily="65" charset="-120"/>
              </a:rPr>
              <a:t>2</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：兒少性交易</a:t>
            </a:r>
            <a:r>
              <a:rPr lang="en-US" altLang="zh-TW" sz="1400" dirty="0">
                <a:latin typeface="Times New Roman" panose="02020603050405020304" pitchFamily="18" charset="0"/>
                <a:ea typeface="標楷體" panose="03000509000000000000" pitchFamily="65" charset="-120"/>
              </a:rPr>
              <a:t>/</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性剝削被害人數分布情形</a:t>
            </a:r>
            <a:endParaRPr lang="zh-TW" altLang="en-US" sz="1400" dirty="0"/>
          </a:p>
        </p:txBody>
      </p:sp>
    </p:spTree>
    <p:extLst>
      <p:ext uri="{BB962C8B-B14F-4D97-AF65-F5344CB8AC3E}">
        <p14:creationId xmlns:p14="http://schemas.microsoft.com/office/powerpoint/2010/main" val="2256824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兒少性交易</a:t>
              </a:r>
              <a:r>
                <a:rPr kumimoji="0" lang="en-US" altLang="zh-TW" sz="2000" b="0" i="0" u="none" strike="noStrike" kern="1200" cap="none" spc="0" normalizeH="0" baseline="0" noProof="0" dirty="0">
                  <a:ln>
                    <a:noFill/>
                  </a:ln>
                  <a:solidFill>
                    <a:prstClr val="black"/>
                  </a:solidFill>
                  <a:effectLst/>
                  <a:uLnTx/>
                  <a:uFillTx/>
                  <a:latin typeface="Calibri Light"/>
                  <a:ea typeface="微软雅黑"/>
                  <a:cs typeface="+mn-cs"/>
                </a:rPr>
                <a:t>/</a:t>
              </a: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性剝削之現況</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兒少性剝削之現況與成因</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19" name="表格 18"/>
          <p:cNvGraphicFramePr>
            <a:graphicFrameLocks noGrp="1"/>
          </p:cNvGraphicFramePr>
          <p:nvPr>
            <p:extLst>
              <p:ext uri="{D42A27DB-BD31-4B8C-83A1-F6EECF244321}">
                <p14:modId xmlns:p14="http://schemas.microsoft.com/office/powerpoint/2010/main" val="4281854817"/>
              </p:ext>
            </p:extLst>
          </p:nvPr>
        </p:nvGraphicFramePr>
        <p:xfrm>
          <a:off x="4385053" y="3512193"/>
          <a:ext cx="5918445" cy="1955352"/>
        </p:xfrm>
        <a:graphic>
          <a:graphicData uri="http://schemas.openxmlformats.org/drawingml/2006/table">
            <a:tbl>
              <a:tblPr firstRow="1" firstCol="1" bandRow="1">
                <a:tableStyleId>{5C22544A-7EE6-4342-B048-85BDC9FD1C3A}</a:tableStyleId>
              </a:tblPr>
              <a:tblGrid>
                <a:gridCol w="893957">
                  <a:extLst>
                    <a:ext uri="{9D8B030D-6E8A-4147-A177-3AD203B41FA5}">
                      <a16:colId xmlns:a16="http://schemas.microsoft.com/office/drawing/2014/main" val="3088973096"/>
                    </a:ext>
                  </a:extLst>
                </a:gridCol>
                <a:gridCol w="1256122">
                  <a:extLst>
                    <a:ext uri="{9D8B030D-6E8A-4147-A177-3AD203B41FA5}">
                      <a16:colId xmlns:a16="http://schemas.microsoft.com/office/drawing/2014/main" val="2710327900"/>
                    </a:ext>
                  </a:extLst>
                </a:gridCol>
                <a:gridCol w="1256122">
                  <a:extLst>
                    <a:ext uri="{9D8B030D-6E8A-4147-A177-3AD203B41FA5}">
                      <a16:colId xmlns:a16="http://schemas.microsoft.com/office/drawing/2014/main" val="2177348142"/>
                    </a:ext>
                  </a:extLst>
                </a:gridCol>
                <a:gridCol w="1256122">
                  <a:extLst>
                    <a:ext uri="{9D8B030D-6E8A-4147-A177-3AD203B41FA5}">
                      <a16:colId xmlns:a16="http://schemas.microsoft.com/office/drawing/2014/main" val="2859451769"/>
                    </a:ext>
                  </a:extLst>
                </a:gridCol>
                <a:gridCol w="1256122">
                  <a:extLst>
                    <a:ext uri="{9D8B030D-6E8A-4147-A177-3AD203B41FA5}">
                      <a16:colId xmlns:a16="http://schemas.microsoft.com/office/drawing/2014/main" val="3630024463"/>
                    </a:ext>
                  </a:extLst>
                </a:gridCol>
              </a:tblGrid>
              <a:tr h="488838">
                <a:tc>
                  <a:txBody>
                    <a:bodyPr/>
                    <a:lstStyle/>
                    <a:p>
                      <a:pPr algn="ctr">
                        <a:lnSpc>
                          <a:spcPct val="150000"/>
                        </a:lnSpc>
                        <a:spcAft>
                          <a:spcPts val="0"/>
                        </a:spcAft>
                      </a:pPr>
                      <a:r>
                        <a:rPr lang="zh-TW" sz="1400" kern="100" dirty="0">
                          <a:effectLst/>
                        </a:rPr>
                        <a:t>年度</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kern="100" dirty="0">
                          <a:effectLst/>
                        </a:rPr>
                        <a:t>當年發生件數</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kern="100" dirty="0">
                          <a:effectLst/>
                        </a:rPr>
                        <a:t>補報發生件數</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kern="100">
                          <a:effectLst/>
                        </a:rPr>
                        <a:t>破獲當年件數</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TW" sz="1400" kern="100">
                          <a:effectLst/>
                        </a:rPr>
                        <a:t>破獲積案件數</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60441079"/>
                  </a:ext>
                </a:extLst>
              </a:tr>
              <a:tr h="488838">
                <a:tc>
                  <a:txBody>
                    <a:bodyPr/>
                    <a:lstStyle/>
                    <a:p>
                      <a:pPr algn="ctr">
                        <a:lnSpc>
                          <a:spcPct val="150000"/>
                        </a:lnSpc>
                        <a:spcAft>
                          <a:spcPts val="0"/>
                        </a:spcAft>
                      </a:pPr>
                      <a:r>
                        <a:rPr lang="en-US" sz="1600" kern="100" dirty="0">
                          <a:effectLst/>
                        </a:rPr>
                        <a:t>104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716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286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714</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286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328585997"/>
                  </a:ext>
                </a:extLst>
              </a:tr>
              <a:tr h="488838">
                <a:tc>
                  <a:txBody>
                    <a:bodyPr/>
                    <a:lstStyle/>
                    <a:p>
                      <a:pPr algn="ctr">
                        <a:lnSpc>
                          <a:spcPct val="150000"/>
                        </a:lnSpc>
                        <a:spcAft>
                          <a:spcPts val="0"/>
                        </a:spcAft>
                      </a:pPr>
                      <a:r>
                        <a:rPr lang="en-US" sz="1600" kern="100" dirty="0">
                          <a:effectLst/>
                        </a:rPr>
                        <a:t>105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826</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230</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817</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230</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520954001"/>
                  </a:ext>
                </a:extLst>
              </a:tr>
              <a:tr h="488838">
                <a:tc>
                  <a:txBody>
                    <a:bodyPr/>
                    <a:lstStyle/>
                    <a:p>
                      <a:pPr algn="ctr">
                        <a:lnSpc>
                          <a:spcPct val="150000"/>
                        </a:lnSpc>
                        <a:spcAft>
                          <a:spcPts val="0"/>
                        </a:spcAft>
                      </a:pPr>
                      <a:r>
                        <a:rPr lang="en-US" sz="1600" kern="100" dirty="0">
                          <a:effectLst/>
                        </a:rPr>
                        <a:t>106</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2482</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a:effectLst/>
                        </a:rPr>
                        <a:t>473</a:t>
                      </a:r>
                      <a:endParaRPr lang="zh-TW" sz="16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2473</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kern="100" dirty="0">
                          <a:effectLst/>
                        </a:rPr>
                        <a:t>475</a:t>
                      </a:r>
                      <a:endParaRPr lang="zh-TW" sz="16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extLst>
                  <a:ext uri="{0D108BD9-81ED-4DB2-BD59-A6C34878D82A}">
                    <a16:rowId xmlns:a16="http://schemas.microsoft.com/office/drawing/2014/main" val="614241206"/>
                  </a:ext>
                </a:extLst>
              </a:tr>
            </a:tbl>
          </a:graphicData>
        </a:graphic>
      </p:graphicFrame>
      <p:sp>
        <p:nvSpPr>
          <p:cNvPr id="20" name="矩形 19"/>
          <p:cNvSpPr/>
          <p:nvPr/>
        </p:nvSpPr>
        <p:spPr>
          <a:xfrm>
            <a:off x="10447461" y="3521333"/>
            <a:ext cx="1325244" cy="738664"/>
          </a:xfrm>
          <a:prstGeom prst="rect">
            <a:avLst/>
          </a:prstGeom>
        </p:spPr>
        <p:txBody>
          <a:bodyPr wrap="square">
            <a:spAutoFit/>
          </a:bodyPr>
          <a:lstStyle/>
          <a:p>
            <a:pPr algn="ct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表</a:t>
            </a:r>
            <a:r>
              <a:rPr lang="en-US" altLang="zh-TW" sz="1400" dirty="0">
                <a:latin typeface="Times New Roman" panose="02020603050405020304" pitchFamily="18" charset="0"/>
                <a:ea typeface="標楷體" panose="03000509000000000000" pitchFamily="65" charset="-120"/>
              </a:rPr>
              <a:t>3</a:t>
            </a:r>
            <a:r>
              <a:rPr lang="zh-TW" altLang="zh-TW" sz="1400" dirty="0">
                <a:latin typeface="Times New Roman" panose="02020603050405020304" pitchFamily="18" charset="0"/>
                <a:ea typeface="標楷體" panose="03000509000000000000" pitchFamily="65" charset="-120"/>
                <a:cs typeface="Times New Roman" panose="02020603050405020304" pitchFamily="18" charset="0"/>
              </a:rPr>
              <a:t>：兒少性剝削發生件數情形</a:t>
            </a:r>
            <a:endParaRPr lang="zh-TW" altLang="en-US" sz="1400" dirty="0"/>
          </a:p>
        </p:txBody>
      </p:sp>
    </p:spTree>
    <p:extLst>
      <p:ext uri="{BB962C8B-B14F-4D97-AF65-F5344CB8AC3E}">
        <p14:creationId xmlns:p14="http://schemas.microsoft.com/office/powerpoint/2010/main" val="1287631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17576" y="2705725"/>
            <a:ext cx="6155260" cy="1446550"/>
            <a:chOff x="3737676" y="2717801"/>
            <a:chExt cx="6155260" cy="1446550"/>
          </a:xfrm>
        </p:grpSpPr>
        <p:sp>
          <p:nvSpPr>
            <p:cNvPr id="3" name="矩形 2"/>
            <p:cNvSpPr/>
            <p:nvPr/>
          </p:nvSpPr>
          <p:spPr>
            <a:xfrm>
              <a:off x="4735481" y="3071744"/>
              <a:ext cx="5157455"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兒少性交易</a:t>
              </a:r>
              <a:r>
                <a:rPr kumimoji="0" lang="en-US" altLang="zh-TW" sz="2000" b="0" i="0" u="none" strike="noStrike" kern="1200" cap="none" spc="0" normalizeH="0" baseline="0" noProof="0" dirty="0">
                  <a:ln>
                    <a:noFill/>
                  </a:ln>
                  <a:solidFill>
                    <a:prstClr val="black"/>
                  </a:solidFill>
                  <a:effectLst/>
                  <a:uLnTx/>
                  <a:uFillTx/>
                  <a:latin typeface="Calibri Light"/>
                  <a:ea typeface="微软雅黑"/>
                  <a:cs typeface="+mn-cs"/>
                </a:rPr>
                <a:t>/</a:t>
              </a:r>
              <a:r>
                <a:rPr kumimoji="0" lang="zh-TW" altLang="en-US" sz="2000" b="0" i="0" u="none" strike="noStrike" kern="1200" cap="none" spc="0" normalizeH="0" baseline="0" noProof="0" dirty="0">
                  <a:ln>
                    <a:noFill/>
                  </a:ln>
                  <a:solidFill>
                    <a:prstClr val="black"/>
                  </a:solidFill>
                  <a:effectLst/>
                  <a:uLnTx/>
                  <a:uFillTx/>
                  <a:latin typeface="Calibri Light"/>
                  <a:ea typeface="微软雅黑"/>
                  <a:cs typeface="+mn-cs"/>
                </a:rPr>
                <a:t>性剝削之現況</a:t>
              </a:r>
              <a:endParaRPr kumimoji="0" lang="en-US" altLang="zh-CN" sz="2000" b="0" i="0" u="none" strike="noStrike" kern="1200" cap="none" spc="0" normalizeH="0" baseline="0" noProof="0" dirty="0">
                <a:ln>
                  <a:noFill/>
                </a:ln>
                <a:solidFill>
                  <a:prstClr val="black"/>
                </a:solidFill>
                <a:effectLst/>
                <a:uLnTx/>
                <a:uFillTx/>
                <a:latin typeface="Calibri Light"/>
                <a:ea typeface="微软雅黑"/>
                <a:cs typeface="+mn-cs"/>
              </a:endParaRPr>
            </a:p>
          </p:txBody>
        </p:sp>
        <p:sp>
          <p:nvSpPr>
            <p:cNvPr id="4" name="TextBox 18"/>
            <p:cNvSpPr txBox="1"/>
            <p:nvPr/>
          </p:nvSpPr>
          <p:spPr>
            <a:xfrm>
              <a:off x="3868235" y="2979411"/>
              <a:ext cx="1734494" cy="923330"/>
            </a:xfrm>
            <a:prstGeom prst="rect">
              <a:avLst/>
            </a:prstGeom>
            <a:noFill/>
          </p:spPr>
          <p:txBody>
            <a:bodyPr wrap="square" rtlCol="0">
              <a:spAutoFit/>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smtClean="0">
                  <a:ln>
                    <a:noFill/>
                  </a:ln>
                  <a:solidFill>
                    <a:sysClr val="windowText" lastClr="000000"/>
                  </a:solidFill>
                  <a:effectLst/>
                  <a:uLnTx/>
                  <a:uFillTx/>
                  <a:latin typeface="Calibri Light"/>
                  <a:ea typeface="微软雅黑"/>
                  <a:cs typeface="+mn-cs"/>
                </a:rPr>
                <a:t>|</a:t>
              </a:r>
              <a:endParaRPr kumimoji="0" lang="zh-CN" altLang="en-US" sz="54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sp>
          <p:nvSpPr>
            <p:cNvPr id="5" name="TextBox 18"/>
            <p:cNvSpPr txBox="1"/>
            <p:nvPr/>
          </p:nvSpPr>
          <p:spPr>
            <a:xfrm>
              <a:off x="3737676" y="2717801"/>
              <a:ext cx="1734494"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800" b="0" i="0" u="none" strike="noStrike" kern="1200" cap="none" spc="0" normalizeH="0" baseline="0" noProof="0" dirty="0" smtClean="0">
                  <a:ln>
                    <a:noFill/>
                  </a:ln>
                  <a:solidFill>
                    <a:sysClr val="windowText" lastClr="000000"/>
                  </a:solidFill>
                  <a:effectLst/>
                  <a:uLnTx/>
                  <a:uFillTx/>
                  <a:latin typeface="Calibri Light"/>
                  <a:ea typeface="微软雅黑"/>
                  <a:cs typeface="+mn-cs"/>
                </a:rPr>
                <a:t>1</a:t>
              </a:r>
              <a:endParaRPr kumimoji="0" lang="zh-CN" altLang="en-US" sz="8800" b="0" i="0" u="none" strike="noStrike" kern="1200" cap="none" spc="0" normalizeH="0" baseline="0" noProof="0" dirty="0">
                <a:ln>
                  <a:noFill/>
                </a:ln>
                <a:solidFill>
                  <a:sysClr val="windowText" lastClr="000000"/>
                </a:solidFill>
                <a:effectLst/>
                <a:uLnTx/>
                <a:uFillTx/>
                <a:latin typeface="Calibri Light"/>
                <a:ea typeface="微软雅黑"/>
                <a:cs typeface="+mn-cs"/>
              </a:endParaRPr>
            </a:p>
          </p:txBody>
        </p:sp>
      </p:grpSp>
      <p:sp>
        <p:nvSpPr>
          <p:cNvPr id="6" name="TextBox 18"/>
          <p:cNvSpPr txBox="1"/>
          <p:nvPr/>
        </p:nvSpPr>
        <p:spPr>
          <a:xfrm>
            <a:off x="481115" y="205041"/>
            <a:ext cx="1734494" cy="64479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1300" b="0" i="0" u="none" strike="noStrike" kern="1200" cap="none" spc="0" normalizeH="0" baseline="0" noProof="0" dirty="0" smtClean="0">
                <a:ln>
                  <a:noFill/>
                </a:ln>
                <a:solidFill>
                  <a:prstClr val="black"/>
                </a:solidFill>
                <a:effectLst/>
                <a:uLnTx/>
                <a:uFillTx/>
                <a:latin typeface="Calibri Light"/>
                <a:ea typeface="微软雅黑"/>
                <a:cs typeface="+mn-cs"/>
              </a:rPr>
              <a:t>2</a:t>
            </a:r>
            <a:endParaRPr kumimoji="0" lang="zh-CN" altLang="en-US" sz="8800" b="0" i="0" u="none" strike="noStrike" kern="1200" cap="none" spc="0" normalizeH="0" baseline="0" noProof="0" dirty="0">
              <a:ln>
                <a:noFill/>
              </a:ln>
              <a:solidFill>
                <a:prstClr val="black"/>
              </a:solidFill>
              <a:effectLst/>
              <a:uLnTx/>
              <a:uFillTx/>
              <a:latin typeface="Calibri Light"/>
              <a:ea typeface="微软雅黑"/>
              <a:cs typeface="+mn-cs"/>
            </a:endParaRPr>
          </a:p>
        </p:txBody>
      </p:sp>
      <p:grpSp>
        <p:nvGrpSpPr>
          <p:cNvPr id="7" name="组合 401"/>
          <p:cNvGrpSpPr/>
          <p:nvPr/>
        </p:nvGrpSpPr>
        <p:grpSpPr>
          <a:xfrm>
            <a:off x="2422688" y="1874682"/>
            <a:ext cx="4543720" cy="569433"/>
            <a:chOff x="0" y="194743"/>
            <a:chExt cx="3126179" cy="569433"/>
          </a:xfrm>
        </p:grpSpPr>
        <p:sp>
          <p:nvSpPr>
            <p:cNvPr id="8" name="圆角矩形 402"/>
            <p:cNvSpPr/>
            <p:nvPr/>
          </p:nvSpPr>
          <p:spPr>
            <a:xfrm>
              <a:off x="173209" y="194743"/>
              <a:ext cx="2952970" cy="569433"/>
            </a:xfrm>
            <a:prstGeom prst="roundRect">
              <a:avLst>
                <a:gd name="adj" fmla="val 9976"/>
              </a:avLst>
            </a:prstGeom>
            <a:solidFill>
              <a:srgbClr val="01ACBE"/>
            </a:solidFill>
            <a:ln w="19050" cap="flat" cmpd="sng" algn="ctr">
              <a:gradFill flip="none" rotWithShape="1">
                <a:gsLst>
                  <a:gs pos="88000">
                    <a:sysClr val="window" lastClr="FFFFFF"/>
                  </a:gs>
                  <a:gs pos="0">
                    <a:sysClr val="window" lastClr="FFFFFF">
                      <a:lumMod val="75000"/>
                    </a:sysClr>
                  </a:gs>
                  <a:gs pos="71000">
                    <a:sysClr val="window" lastClr="FFFFFF">
                      <a:lumMod val="85000"/>
                    </a:sysClr>
                  </a:gs>
                  <a:gs pos="55000">
                    <a:sysClr val="window" lastClr="FFFFFF"/>
                  </a:gs>
                  <a:gs pos="37000">
                    <a:sysClr val="window" lastClr="FFFFFF">
                      <a:lumMod val="85000"/>
                    </a:sysClr>
                  </a:gs>
                  <a:gs pos="22000">
                    <a:sysClr val="window" lastClr="FFFFFF"/>
                  </a:gs>
                  <a:gs pos="100000">
                    <a:sysClr val="window" lastClr="FFFFFF">
                      <a:lumMod val="75000"/>
                    </a:sysClr>
                  </a:gs>
                </a:gsLst>
                <a:lin ang="1200000" scaled="0"/>
                <a:tileRect/>
              </a:gradFill>
              <a:prstDash val="solid"/>
              <a:miter lim="800000"/>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nvGrpSpPr>
            <p:cNvPr id="9" name="组合 403"/>
            <p:cNvGrpSpPr/>
            <p:nvPr/>
          </p:nvGrpSpPr>
          <p:grpSpPr>
            <a:xfrm>
              <a:off x="0" y="290669"/>
              <a:ext cx="424561" cy="355906"/>
              <a:chOff x="469900" y="728859"/>
              <a:chExt cx="424561" cy="355906"/>
            </a:xfrm>
          </p:grpSpPr>
          <p:sp>
            <p:nvSpPr>
              <p:cNvPr id="10" name="椭圆 404"/>
              <p:cNvSpPr/>
              <p:nvPr/>
            </p:nvSpPr>
            <p:spPr>
              <a:xfrm rot="16200000">
                <a:off x="738264" y="928568"/>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1" name="椭圆 405"/>
              <p:cNvSpPr/>
              <p:nvPr/>
            </p:nvSpPr>
            <p:spPr>
              <a:xfrm rot="16200000">
                <a:off x="752463" y="942770"/>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2" name="椭圆 406"/>
              <p:cNvSpPr/>
              <p:nvPr/>
            </p:nvSpPr>
            <p:spPr>
              <a:xfrm rot="16200000">
                <a:off x="738264" y="728860"/>
                <a:ext cx="156198" cy="156196"/>
              </a:xfrm>
              <a:prstGeom prst="ellipse">
                <a:avLst/>
              </a:prstGeom>
              <a:gradFill>
                <a:gsLst>
                  <a:gs pos="75000">
                    <a:sysClr val="window" lastClr="FFFFFF">
                      <a:lumMod val="95000"/>
                    </a:sysClr>
                  </a:gs>
                  <a:gs pos="55000">
                    <a:sysClr val="window" lastClr="FFFFFF">
                      <a:lumMod val="65000"/>
                    </a:sysClr>
                  </a:gs>
                  <a:gs pos="35000">
                    <a:sysClr val="window" lastClr="FFFFFF">
                      <a:lumMod val="95000"/>
                    </a:sysClr>
                  </a:gs>
                  <a:gs pos="17000">
                    <a:sysClr val="window" lastClr="FFFFFF">
                      <a:lumMod val="65000"/>
                    </a:sysClr>
                  </a:gs>
                  <a:gs pos="0">
                    <a:sysClr val="window" lastClr="FFFFFF"/>
                  </a:gs>
                  <a:gs pos="100000">
                    <a:sysClr val="window" lastClr="FFFFFF">
                      <a:lumMod val="65000"/>
                    </a:sysClr>
                  </a:gs>
                </a:gsLst>
                <a:lin ang="2700000" scaled="1"/>
              </a:gradFill>
              <a:ln w="12700" cap="flat" cmpd="sng" algn="ctr">
                <a:noFill/>
                <a:prstDash val="solid"/>
                <a:miter lim="800000"/>
              </a:ln>
              <a:effectLst>
                <a:outerShdw blurRad="12700" dist="127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3" name="椭圆 407"/>
              <p:cNvSpPr/>
              <p:nvPr/>
            </p:nvSpPr>
            <p:spPr>
              <a:xfrm rot="16200000">
                <a:off x="752463" y="743063"/>
                <a:ext cx="127798" cy="127797"/>
              </a:xfrm>
              <a:prstGeom prst="ellipse">
                <a:avLst/>
              </a:prstGeom>
              <a:solidFill>
                <a:sysClr val="windowText" lastClr="000000">
                  <a:lumMod val="65000"/>
                  <a:lumOff val="35000"/>
                </a:sysClr>
              </a:solidFill>
              <a:ln w="12700" cap="flat" cmpd="sng" algn="ctr">
                <a:noFill/>
                <a:prstDash val="solid"/>
                <a:miter lim="800000"/>
              </a:ln>
              <a:effectLst>
                <a:innerShdw blurRad="12700" dist="12700" dir="13500000">
                  <a:prstClr val="black">
                    <a:alpha val="50000"/>
                  </a:prstClr>
                </a:inn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4" name="圆角矩形 408"/>
              <p:cNvSpPr/>
              <p:nvPr/>
            </p:nvSpPr>
            <p:spPr>
              <a:xfrm rot="16200000">
                <a:off x="636543" y="859458"/>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5" name="圆角矩形 409"/>
              <p:cNvSpPr/>
              <p:nvPr/>
            </p:nvSpPr>
            <p:spPr>
              <a:xfrm rot="16200000">
                <a:off x="636543" y="809416"/>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6" name="圆角矩形 410"/>
              <p:cNvSpPr/>
              <p:nvPr/>
            </p:nvSpPr>
            <p:spPr>
              <a:xfrm rot="16200000">
                <a:off x="636543" y="655035"/>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4000">
                      <a:sysClr val="window" lastClr="FFFFFF">
                        <a:lumMod val="75000"/>
                      </a:sysClr>
                    </a:gs>
                    <a:gs pos="78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17" name="圆角矩形 411"/>
              <p:cNvSpPr/>
              <p:nvPr/>
            </p:nvSpPr>
            <p:spPr>
              <a:xfrm rot="16200000">
                <a:off x="636543" y="604992"/>
                <a:ext cx="18656" cy="351942"/>
              </a:xfrm>
              <a:prstGeom prst="roundRect">
                <a:avLst>
                  <a:gd name="adj" fmla="val 50000"/>
                </a:avLst>
              </a:prstGeom>
              <a:gradFill>
                <a:gsLst>
                  <a:gs pos="74000">
                    <a:sysClr val="window" lastClr="FFFFFF"/>
                  </a:gs>
                  <a:gs pos="52000">
                    <a:sysClr val="window" lastClr="FFFFFF">
                      <a:lumMod val="85000"/>
                    </a:sysClr>
                  </a:gs>
                  <a:gs pos="23000">
                    <a:sysClr val="window" lastClr="FFFFFF">
                      <a:lumMod val="65000"/>
                    </a:sysClr>
                  </a:gs>
                  <a:gs pos="0">
                    <a:sysClr val="window" lastClr="FFFFFF">
                      <a:lumMod val="50000"/>
                    </a:sysClr>
                  </a:gs>
                  <a:gs pos="100000">
                    <a:sysClr val="window" lastClr="FFFFFF">
                      <a:lumMod val="65000"/>
                    </a:sysClr>
                  </a:gs>
                </a:gsLst>
                <a:lin ang="5400000" scaled="1"/>
              </a:gradFill>
              <a:ln w="12700" cap="flat" cmpd="sng" algn="ctr">
                <a:gradFill flip="none" rotWithShape="1">
                  <a:gsLst>
                    <a:gs pos="0">
                      <a:sysClr val="window" lastClr="FFFFFF">
                        <a:lumMod val="65000"/>
                      </a:sysClr>
                    </a:gs>
                    <a:gs pos="43000">
                      <a:sysClr val="window" lastClr="FFFFFF">
                        <a:lumMod val="75000"/>
                      </a:sysClr>
                    </a:gs>
                    <a:gs pos="79000">
                      <a:sysClr val="window" lastClr="FFFFFF"/>
                    </a:gs>
                    <a:gs pos="61000">
                      <a:sysClr val="window" lastClr="FFFFFF">
                        <a:lumMod val="100000"/>
                      </a:sysClr>
                    </a:gs>
                    <a:gs pos="100000">
                      <a:sysClr val="window" lastClr="FFFFFF">
                        <a:lumMod val="65000"/>
                      </a:sysClr>
                    </a:gs>
                  </a:gsLst>
                  <a:lin ang="5400000" scaled="0"/>
                  <a:tileRect/>
                </a:gradFill>
                <a:prstDash val="solid"/>
                <a:miter lim="800000"/>
              </a:ln>
              <a:effectLst>
                <a:outerShdw blurRad="25400" sx="102000" sy="102000" algn="ctr"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dirty="0">
                  <a:ln>
                    <a:noFill/>
                  </a:ln>
                  <a:solidFill>
                    <a:prstClr val="white"/>
                  </a:solidFill>
                  <a:effectLst/>
                  <a:uLnTx/>
                  <a:uFillTx/>
                  <a:latin typeface="Calibri"/>
                  <a:ea typeface="宋体" panose="02010600030101010101" pitchFamily="2" charset="-122"/>
                  <a:cs typeface="+mn-cs"/>
                </a:endParaRPr>
              </a:p>
            </p:txBody>
          </p:sp>
        </p:grpSp>
      </p:grpSp>
      <p:sp>
        <p:nvSpPr>
          <p:cNvPr id="18" name="TextBox 4"/>
          <p:cNvSpPr txBox="1"/>
          <p:nvPr/>
        </p:nvSpPr>
        <p:spPr>
          <a:xfrm>
            <a:off x="3148135" y="1928565"/>
            <a:ext cx="3570208" cy="461665"/>
          </a:xfrm>
          <a:prstGeom prst="rect">
            <a:avLst/>
          </a:prstGeom>
          <a:noFill/>
        </p:spPr>
        <p:txBody>
          <a:bodyPr wrap="none" rtlCol="0">
            <a:spAutoFit/>
          </a:bodyPr>
          <a:lstStyle>
            <a:defPPr>
              <a:defRPr lang="zh-CN"/>
            </a:defPPr>
            <a:lvl1pPr>
              <a:defRPr sz="2800" b="1">
                <a:latin typeface="微软雅黑" panose="020B0503020204020204" pitchFamily="34" charset="-122"/>
                <a:ea typeface="微软雅黑" panose="020B0503020204020204" pitchFamily="34" charset="-122"/>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兒少性剝削之現況與成因</a:t>
            </a:r>
            <a:endParaRPr kumimoji="0" lang="zh-CN"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graphicFrame>
        <p:nvGraphicFramePr>
          <p:cNvPr id="20" name="表格 19"/>
          <p:cNvGraphicFramePr>
            <a:graphicFrameLocks noGrp="1"/>
          </p:cNvGraphicFramePr>
          <p:nvPr>
            <p:extLst>
              <p:ext uri="{D42A27DB-BD31-4B8C-83A1-F6EECF244321}">
                <p14:modId xmlns:p14="http://schemas.microsoft.com/office/powerpoint/2010/main" val="1089287794"/>
              </p:ext>
            </p:extLst>
          </p:nvPr>
        </p:nvGraphicFramePr>
        <p:xfrm>
          <a:off x="7768375" y="753713"/>
          <a:ext cx="3985736" cy="5318681"/>
        </p:xfrm>
        <a:graphic>
          <a:graphicData uri="http://schemas.openxmlformats.org/drawingml/2006/table">
            <a:tbl>
              <a:tblPr firstRow="1" firstCol="1" bandRow="1">
                <a:tableStyleId>{5C22544A-7EE6-4342-B048-85BDC9FD1C3A}</a:tableStyleId>
              </a:tblPr>
              <a:tblGrid>
                <a:gridCol w="633665">
                  <a:extLst>
                    <a:ext uri="{9D8B030D-6E8A-4147-A177-3AD203B41FA5}">
                      <a16:colId xmlns:a16="http://schemas.microsoft.com/office/drawing/2014/main" val="4184323423"/>
                    </a:ext>
                  </a:extLst>
                </a:gridCol>
                <a:gridCol w="468583">
                  <a:extLst>
                    <a:ext uri="{9D8B030D-6E8A-4147-A177-3AD203B41FA5}">
                      <a16:colId xmlns:a16="http://schemas.microsoft.com/office/drawing/2014/main" val="3290481104"/>
                    </a:ext>
                  </a:extLst>
                </a:gridCol>
                <a:gridCol w="720872">
                  <a:extLst>
                    <a:ext uri="{9D8B030D-6E8A-4147-A177-3AD203B41FA5}">
                      <a16:colId xmlns:a16="http://schemas.microsoft.com/office/drawing/2014/main" val="2507412966"/>
                    </a:ext>
                  </a:extLst>
                </a:gridCol>
                <a:gridCol w="720872">
                  <a:extLst>
                    <a:ext uri="{9D8B030D-6E8A-4147-A177-3AD203B41FA5}">
                      <a16:colId xmlns:a16="http://schemas.microsoft.com/office/drawing/2014/main" val="3088036508"/>
                    </a:ext>
                  </a:extLst>
                </a:gridCol>
                <a:gridCol w="720872">
                  <a:extLst>
                    <a:ext uri="{9D8B030D-6E8A-4147-A177-3AD203B41FA5}">
                      <a16:colId xmlns:a16="http://schemas.microsoft.com/office/drawing/2014/main" val="3128477920"/>
                    </a:ext>
                  </a:extLst>
                </a:gridCol>
                <a:gridCol w="720872">
                  <a:extLst>
                    <a:ext uri="{9D8B030D-6E8A-4147-A177-3AD203B41FA5}">
                      <a16:colId xmlns:a16="http://schemas.microsoft.com/office/drawing/2014/main" val="1137297742"/>
                    </a:ext>
                  </a:extLst>
                </a:gridCol>
              </a:tblGrid>
              <a:tr h="182801">
                <a:tc gridSpan="2">
                  <a:txBody>
                    <a:bodyPr/>
                    <a:lstStyle/>
                    <a:p>
                      <a:pPr algn="ctr">
                        <a:spcAft>
                          <a:spcPts val="0"/>
                        </a:spcAft>
                      </a:pPr>
                      <a:r>
                        <a:rPr lang="en-US" sz="1100" kern="100" dirty="0">
                          <a:effectLst/>
                        </a:rPr>
                        <a:t>106</a:t>
                      </a:r>
                      <a:r>
                        <a:rPr lang="zh-TW" sz="1100" kern="100" dirty="0">
                          <a:effectLst/>
                        </a:rPr>
                        <a:t>年</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hMerge="1">
                  <a:txBody>
                    <a:bodyPr/>
                    <a:lstStyle/>
                    <a:p>
                      <a:endParaRPr lang="zh-TW" altLang="en-US"/>
                    </a:p>
                  </a:txBody>
                  <a:tcPr/>
                </a:tc>
                <a:tc gridSpan="4">
                  <a:txBody>
                    <a:bodyPr/>
                    <a:lstStyle/>
                    <a:p>
                      <a:pPr algn="ctr">
                        <a:spcAft>
                          <a:spcPts val="0"/>
                        </a:spcAft>
                      </a:pPr>
                      <a:r>
                        <a:rPr lang="zh-TW" sz="1100" kern="100">
                          <a:effectLst/>
                        </a:rPr>
                        <a:t>案件類型</a:t>
                      </a:r>
                      <a:r>
                        <a:rPr lang="en-US" sz="1100" kern="100">
                          <a:effectLst/>
                        </a:rPr>
                        <a:t>(</a:t>
                      </a:r>
                      <a:r>
                        <a:rPr lang="zh-TW" sz="1100" kern="100">
                          <a:effectLst/>
                        </a:rPr>
                        <a:t>件</a:t>
                      </a: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734121677"/>
                  </a:ext>
                </a:extLst>
              </a:tr>
              <a:tr h="956674">
                <a:tc gridSpan="2">
                  <a:txBody>
                    <a:bodyPr/>
                    <a:lstStyle/>
                    <a:p>
                      <a:pPr algn="ctr">
                        <a:spcAft>
                          <a:spcPts val="0"/>
                        </a:spcAft>
                      </a:pPr>
                      <a:r>
                        <a:rPr lang="zh-TW" sz="1100" kern="100" dirty="0">
                          <a:effectLst/>
                        </a:rPr>
                        <a:t>區域別</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hMerge="1">
                  <a:txBody>
                    <a:bodyPr/>
                    <a:lstStyle/>
                    <a:p>
                      <a:endParaRPr lang="zh-TW" altLang="en-US"/>
                    </a:p>
                  </a:txBody>
                  <a:tcPr/>
                </a:tc>
                <a:tc>
                  <a:txBody>
                    <a:bodyPr/>
                    <a:lstStyle/>
                    <a:p>
                      <a:pPr algn="ctr">
                        <a:spcAft>
                          <a:spcPts val="0"/>
                        </a:spcAft>
                      </a:pPr>
                      <a:r>
                        <a:rPr lang="zh-TW" sz="1050" kern="100" dirty="0">
                          <a:effectLst/>
                        </a:rPr>
                        <a:t>使兒童或少年為有對價之性交或猥褻行為</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zh-TW" sz="1050" kern="100" dirty="0">
                          <a:effectLst/>
                        </a:rPr>
                        <a:t>利用兒童或少年為性交、猥褻之行為，以供人觀覽</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zh-TW" sz="1050" kern="100" dirty="0">
                          <a:effectLst/>
                        </a:rPr>
                        <a:t>拍攝、製造兒童或少年為性交或猥褻行為之物品</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zh-TW" sz="1050" kern="100">
                          <a:effectLst/>
                        </a:rPr>
                        <a:t>利用兒童或少年從事坐檯陪酒或涉及色情之伴遊、伴唱、伴舞等侍應工作</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098940618"/>
                  </a:ext>
                </a:extLst>
              </a:tr>
              <a:tr h="139646">
                <a:tc>
                  <a:txBody>
                    <a:bodyPr/>
                    <a:lstStyle/>
                    <a:p>
                      <a:pPr algn="ctr">
                        <a:spcAft>
                          <a:spcPts val="0"/>
                        </a:spcAft>
                      </a:pPr>
                      <a:r>
                        <a:rPr lang="zh-TW" sz="1100" kern="100" dirty="0">
                          <a:effectLst/>
                        </a:rPr>
                        <a:t>總計</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1,117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328</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19</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581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189</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483430991"/>
                  </a:ext>
                </a:extLst>
              </a:tr>
              <a:tr h="139646">
                <a:tc>
                  <a:txBody>
                    <a:bodyPr/>
                    <a:lstStyle/>
                    <a:p>
                      <a:pPr algn="ctr">
                        <a:spcAft>
                          <a:spcPts val="0"/>
                        </a:spcAft>
                      </a:pPr>
                      <a:r>
                        <a:rPr lang="zh-TW" sz="1100" kern="100" dirty="0">
                          <a:effectLst/>
                        </a:rPr>
                        <a:t>新北市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184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85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73</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235301086"/>
                  </a:ext>
                </a:extLst>
              </a:tr>
              <a:tr h="139646">
                <a:tc>
                  <a:txBody>
                    <a:bodyPr/>
                    <a:lstStyle/>
                    <a:p>
                      <a:pPr algn="ctr">
                        <a:spcAft>
                          <a:spcPts val="0"/>
                        </a:spcAft>
                      </a:pPr>
                      <a:r>
                        <a:rPr lang="zh-TW" sz="1100" kern="100" dirty="0">
                          <a:effectLst/>
                        </a:rPr>
                        <a:t>臺北市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55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23</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25</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5</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537185434"/>
                  </a:ext>
                </a:extLst>
              </a:tr>
              <a:tr h="139646">
                <a:tc>
                  <a:txBody>
                    <a:bodyPr/>
                    <a:lstStyle/>
                    <a:p>
                      <a:pPr algn="ctr">
                        <a:spcAft>
                          <a:spcPts val="0"/>
                        </a:spcAft>
                      </a:pPr>
                      <a:r>
                        <a:rPr lang="zh-TW" sz="1100" kern="100" dirty="0">
                          <a:effectLst/>
                        </a:rPr>
                        <a:t>桃園市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141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42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62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053111583"/>
                  </a:ext>
                </a:extLst>
              </a:tr>
              <a:tr h="139646">
                <a:tc>
                  <a:txBody>
                    <a:bodyPr/>
                    <a:lstStyle/>
                    <a:p>
                      <a:pPr algn="ctr">
                        <a:spcAft>
                          <a:spcPts val="0"/>
                        </a:spcAft>
                      </a:pPr>
                      <a:r>
                        <a:rPr lang="zh-TW" sz="1100" kern="100" dirty="0">
                          <a:effectLst/>
                        </a:rPr>
                        <a:t>臺中市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77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28</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18</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510943167"/>
                  </a:ext>
                </a:extLst>
              </a:tr>
              <a:tr h="139646">
                <a:tc>
                  <a:txBody>
                    <a:bodyPr/>
                    <a:lstStyle/>
                    <a:p>
                      <a:pPr algn="ctr">
                        <a:spcAft>
                          <a:spcPts val="0"/>
                        </a:spcAft>
                      </a:pPr>
                      <a:r>
                        <a:rPr lang="zh-TW" sz="1100" kern="100" dirty="0">
                          <a:effectLst/>
                        </a:rPr>
                        <a:t>臺南市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57</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20</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2283288839"/>
                  </a:ext>
                </a:extLst>
              </a:tr>
              <a:tr h="139646">
                <a:tc>
                  <a:txBody>
                    <a:bodyPr/>
                    <a:lstStyle/>
                    <a:p>
                      <a:pPr algn="ctr">
                        <a:spcAft>
                          <a:spcPts val="0"/>
                        </a:spcAft>
                      </a:pPr>
                      <a:r>
                        <a:rPr lang="zh-TW" sz="1100" kern="100" dirty="0">
                          <a:effectLst/>
                        </a:rPr>
                        <a:t>高雄市</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248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38</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147</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59</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813358308"/>
                  </a:ext>
                </a:extLst>
              </a:tr>
              <a:tr h="139646">
                <a:tc>
                  <a:txBody>
                    <a:bodyPr/>
                    <a:lstStyle/>
                    <a:p>
                      <a:pPr algn="ctr">
                        <a:spcAft>
                          <a:spcPts val="0"/>
                        </a:spcAft>
                      </a:pPr>
                      <a:r>
                        <a:rPr lang="zh-TW" sz="1100" kern="100" dirty="0">
                          <a:effectLst/>
                        </a:rPr>
                        <a:t>宜蘭縣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661772169"/>
                  </a:ext>
                </a:extLst>
              </a:tr>
              <a:tr h="139646">
                <a:tc>
                  <a:txBody>
                    <a:bodyPr/>
                    <a:lstStyle/>
                    <a:p>
                      <a:pPr algn="ctr">
                        <a:spcAft>
                          <a:spcPts val="0"/>
                        </a:spcAft>
                      </a:pPr>
                      <a:r>
                        <a:rPr lang="zh-TW" sz="1100" kern="100" dirty="0">
                          <a:effectLst/>
                        </a:rPr>
                        <a:t>新竹縣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9</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548632501"/>
                  </a:ext>
                </a:extLst>
              </a:tr>
              <a:tr h="139646">
                <a:tc>
                  <a:txBody>
                    <a:bodyPr/>
                    <a:lstStyle/>
                    <a:p>
                      <a:pPr algn="ctr">
                        <a:spcAft>
                          <a:spcPts val="0"/>
                        </a:spcAft>
                      </a:pPr>
                      <a:r>
                        <a:rPr lang="zh-TW" sz="1100" kern="100" dirty="0">
                          <a:effectLst/>
                        </a:rPr>
                        <a:t>苗栗縣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3</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2591765079"/>
                  </a:ext>
                </a:extLst>
              </a:tr>
              <a:tr h="139646">
                <a:tc>
                  <a:txBody>
                    <a:bodyPr/>
                    <a:lstStyle/>
                    <a:p>
                      <a:pPr algn="ctr">
                        <a:spcAft>
                          <a:spcPts val="0"/>
                        </a:spcAft>
                      </a:pPr>
                      <a:r>
                        <a:rPr lang="zh-TW" sz="1100" kern="100" dirty="0">
                          <a:effectLst/>
                        </a:rPr>
                        <a:t>彰化縣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101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74</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690345797"/>
                  </a:ext>
                </a:extLst>
              </a:tr>
              <a:tr h="139646">
                <a:tc>
                  <a:txBody>
                    <a:bodyPr/>
                    <a:lstStyle/>
                    <a:p>
                      <a:pPr algn="ctr">
                        <a:spcAft>
                          <a:spcPts val="0"/>
                        </a:spcAft>
                      </a:pPr>
                      <a:r>
                        <a:rPr lang="zh-TW" sz="1100" kern="100" dirty="0">
                          <a:effectLst/>
                        </a:rPr>
                        <a:t>南投縣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6</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4</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2934034817"/>
                  </a:ext>
                </a:extLst>
              </a:tr>
              <a:tr h="139646">
                <a:tc>
                  <a:txBody>
                    <a:bodyPr/>
                    <a:lstStyle/>
                    <a:p>
                      <a:pPr algn="ctr">
                        <a:spcAft>
                          <a:spcPts val="0"/>
                        </a:spcAft>
                      </a:pPr>
                      <a:r>
                        <a:rPr lang="zh-TW" sz="1100" kern="100" dirty="0">
                          <a:effectLst/>
                        </a:rPr>
                        <a:t>雲林縣</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42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6</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36</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433499148"/>
                  </a:ext>
                </a:extLst>
              </a:tr>
              <a:tr h="139646">
                <a:tc>
                  <a:txBody>
                    <a:bodyPr/>
                    <a:lstStyle/>
                    <a:p>
                      <a:pPr algn="ctr">
                        <a:spcAft>
                          <a:spcPts val="0"/>
                        </a:spcAft>
                      </a:pPr>
                      <a:r>
                        <a:rPr lang="zh-TW" sz="1100" kern="100">
                          <a:effectLst/>
                        </a:rPr>
                        <a:t>嘉義縣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17</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9</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075484922"/>
                  </a:ext>
                </a:extLst>
              </a:tr>
              <a:tr h="139646">
                <a:tc>
                  <a:txBody>
                    <a:bodyPr/>
                    <a:lstStyle/>
                    <a:p>
                      <a:pPr algn="ctr">
                        <a:spcAft>
                          <a:spcPts val="0"/>
                        </a:spcAft>
                      </a:pPr>
                      <a:r>
                        <a:rPr lang="zh-TW" sz="1100" kern="100">
                          <a:effectLst/>
                        </a:rPr>
                        <a:t>屏東縣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39</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23</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269709591"/>
                  </a:ext>
                </a:extLst>
              </a:tr>
              <a:tr h="139646">
                <a:tc>
                  <a:txBody>
                    <a:bodyPr/>
                    <a:lstStyle/>
                    <a:p>
                      <a:pPr algn="ctr">
                        <a:spcAft>
                          <a:spcPts val="0"/>
                        </a:spcAft>
                      </a:pPr>
                      <a:r>
                        <a:rPr lang="zh-TW" sz="1100" kern="100">
                          <a:effectLst/>
                        </a:rPr>
                        <a:t>臺東縣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9</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3</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3</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751608966"/>
                  </a:ext>
                </a:extLst>
              </a:tr>
              <a:tr h="139646">
                <a:tc>
                  <a:txBody>
                    <a:bodyPr/>
                    <a:lstStyle/>
                    <a:p>
                      <a:pPr algn="ctr">
                        <a:spcAft>
                          <a:spcPts val="0"/>
                        </a:spcAft>
                      </a:pPr>
                      <a:r>
                        <a:rPr lang="zh-TW" sz="1100" kern="100">
                          <a:effectLst/>
                        </a:rPr>
                        <a:t>花蓮縣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790362445"/>
                  </a:ext>
                </a:extLst>
              </a:tr>
              <a:tr h="139646">
                <a:tc>
                  <a:txBody>
                    <a:bodyPr/>
                    <a:lstStyle/>
                    <a:p>
                      <a:pPr algn="ctr">
                        <a:spcAft>
                          <a:spcPts val="0"/>
                        </a:spcAft>
                      </a:pPr>
                      <a:r>
                        <a:rPr lang="zh-TW" sz="1100" kern="100">
                          <a:effectLst/>
                        </a:rPr>
                        <a:t>澎湖縣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2947376621"/>
                  </a:ext>
                </a:extLst>
              </a:tr>
              <a:tr h="139646">
                <a:tc>
                  <a:txBody>
                    <a:bodyPr/>
                    <a:lstStyle/>
                    <a:p>
                      <a:pPr algn="ctr">
                        <a:spcAft>
                          <a:spcPts val="0"/>
                        </a:spcAft>
                      </a:pPr>
                      <a:r>
                        <a:rPr lang="zh-TW" sz="1100" kern="100">
                          <a:effectLst/>
                        </a:rPr>
                        <a:t>基隆市</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31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25</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3307003403"/>
                  </a:ext>
                </a:extLst>
              </a:tr>
              <a:tr h="139646">
                <a:tc>
                  <a:txBody>
                    <a:bodyPr/>
                    <a:lstStyle/>
                    <a:p>
                      <a:pPr algn="ctr">
                        <a:spcAft>
                          <a:spcPts val="0"/>
                        </a:spcAft>
                      </a:pPr>
                      <a:r>
                        <a:rPr lang="zh-TW" sz="1100" kern="100">
                          <a:effectLst/>
                        </a:rPr>
                        <a:t>新竹市</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18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6</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6</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6</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617863149"/>
                  </a:ext>
                </a:extLst>
              </a:tr>
              <a:tr h="139646">
                <a:tc>
                  <a:txBody>
                    <a:bodyPr/>
                    <a:lstStyle/>
                    <a:p>
                      <a:pPr algn="ctr">
                        <a:spcAft>
                          <a:spcPts val="0"/>
                        </a:spcAft>
                      </a:pPr>
                      <a:r>
                        <a:rPr lang="zh-TW" sz="1100" kern="100">
                          <a:effectLst/>
                        </a:rPr>
                        <a:t>嘉義市</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8</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5</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1</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2</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111948365"/>
                  </a:ext>
                </a:extLst>
              </a:tr>
              <a:tr h="139646">
                <a:tc>
                  <a:txBody>
                    <a:bodyPr/>
                    <a:lstStyle/>
                    <a:p>
                      <a:pPr algn="ctr">
                        <a:spcAft>
                          <a:spcPts val="0"/>
                        </a:spcAft>
                      </a:pPr>
                      <a:r>
                        <a:rPr lang="zh-TW" sz="1100" kern="100">
                          <a:effectLst/>
                        </a:rPr>
                        <a:t>金門縣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7</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4</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3</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391590664"/>
                  </a:ext>
                </a:extLst>
              </a:tr>
              <a:tr h="139646">
                <a:tc>
                  <a:txBody>
                    <a:bodyPr/>
                    <a:lstStyle/>
                    <a:p>
                      <a:pPr algn="ctr">
                        <a:spcAft>
                          <a:spcPts val="0"/>
                        </a:spcAft>
                      </a:pPr>
                      <a:r>
                        <a:rPr lang="zh-TW" sz="1100" kern="100">
                          <a:effectLst/>
                        </a:rPr>
                        <a:t>連江縣</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a:effectLst/>
                        </a:rPr>
                        <a:t>-</a:t>
                      </a:r>
                      <a:endParaRPr lang="zh-TW" sz="11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tc>
                  <a:txBody>
                    <a:bodyPr/>
                    <a:lstStyle/>
                    <a:p>
                      <a:pPr algn="ctr">
                        <a:spcAft>
                          <a:spcPts val="0"/>
                        </a:spcAft>
                      </a:pPr>
                      <a:r>
                        <a:rPr lang="en-US" sz="1100" kern="100" dirty="0">
                          <a:effectLst/>
                        </a:rPr>
                        <a:t>-</a:t>
                      </a:r>
                      <a:endParaRPr lang="zh-TW" sz="11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2367" marR="52367" marT="0" marB="0" anchor="ctr"/>
                </a:tc>
                <a:extLst>
                  <a:ext uri="{0D108BD9-81ED-4DB2-BD59-A6C34878D82A}">
                    <a16:rowId xmlns:a16="http://schemas.microsoft.com/office/drawing/2014/main" val="101702819"/>
                  </a:ext>
                </a:extLst>
              </a:tr>
            </a:tbl>
          </a:graphicData>
        </a:graphic>
      </p:graphicFrame>
      <p:sp>
        <p:nvSpPr>
          <p:cNvPr id="22" name="矩形 21"/>
          <p:cNvSpPr/>
          <p:nvPr/>
        </p:nvSpPr>
        <p:spPr>
          <a:xfrm>
            <a:off x="5906419" y="5030902"/>
            <a:ext cx="1623847" cy="523220"/>
          </a:xfrm>
          <a:prstGeom prst="rect">
            <a:avLst/>
          </a:prstGeom>
        </p:spPr>
        <p:txBody>
          <a:bodyPr wrap="square">
            <a:spAutoFit/>
          </a:bodyPr>
          <a:lstStyle/>
          <a:p>
            <a:pPr algn="ctr"/>
            <a:r>
              <a:rPr lang="zh-TW" altLang="en-US" sz="1400" dirty="0">
                <a:latin typeface="標楷體" panose="03000509000000000000" pitchFamily="65" charset="-120"/>
                <a:ea typeface="標楷體" panose="03000509000000000000" pitchFamily="65" charset="-120"/>
              </a:rPr>
              <a:t>表</a:t>
            </a:r>
            <a:r>
              <a:rPr lang="en-US" altLang="zh-TW" sz="1400" dirty="0">
                <a:latin typeface="標楷體" panose="03000509000000000000" pitchFamily="65" charset="-120"/>
                <a:ea typeface="標楷體" panose="03000509000000000000" pitchFamily="65" charset="-120"/>
              </a:rPr>
              <a:t>4</a:t>
            </a:r>
            <a:r>
              <a:rPr lang="zh-TW" altLang="en-US" sz="1400" dirty="0">
                <a:latin typeface="標楷體" panose="03000509000000000000" pitchFamily="65" charset="-120"/>
                <a:ea typeface="標楷體" panose="03000509000000000000" pitchFamily="65" charset="-120"/>
              </a:rPr>
              <a:t>：兒少性剝削案件辦理情形</a:t>
            </a:r>
          </a:p>
        </p:txBody>
      </p:sp>
    </p:spTree>
    <p:extLst>
      <p:ext uri="{BB962C8B-B14F-4D97-AF65-F5344CB8AC3E}">
        <p14:creationId xmlns:p14="http://schemas.microsoft.com/office/powerpoint/2010/main" val="6148490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7">
      <a:majorFont>
        <a:latin typeface="Calibri Light"/>
        <a:ea typeface="微软雅黑"/>
        <a:cs typeface=""/>
      </a:majorFont>
      <a:minorFont>
        <a:latin typeface="Calibri Light"/>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1132</TotalTime>
  <Words>3407</Words>
  <Application>Microsoft Office PowerPoint</Application>
  <PresentationFormat>自訂</PresentationFormat>
  <Paragraphs>712</Paragraphs>
  <Slides>34</Slides>
  <Notes>0</Notes>
  <HiddenSlides>0</HiddenSlides>
  <MMClips>0</MMClips>
  <ScaleCrop>false</ScaleCrop>
  <HeadingPairs>
    <vt:vector size="6" baseType="variant">
      <vt:variant>
        <vt:lpstr>使用字型</vt:lpstr>
      </vt:variant>
      <vt:variant>
        <vt:i4>11</vt:i4>
      </vt:variant>
      <vt:variant>
        <vt:lpstr>佈景主題</vt:lpstr>
      </vt:variant>
      <vt:variant>
        <vt:i4>1</vt:i4>
      </vt:variant>
      <vt:variant>
        <vt:lpstr>投影片標題</vt:lpstr>
      </vt:variant>
      <vt:variant>
        <vt:i4>34</vt:i4>
      </vt:variant>
    </vt:vector>
  </HeadingPairs>
  <TitlesOfParts>
    <vt:vector size="46" baseType="lpstr">
      <vt:lpstr>Gungsuh</vt:lpstr>
      <vt:lpstr>Microsoft YaHei</vt:lpstr>
      <vt:lpstr>SimSun</vt:lpstr>
      <vt:lpstr>新細明體</vt:lpstr>
      <vt:lpstr>標楷體</vt:lpstr>
      <vt:lpstr>Arial</vt:lpstr>
      <vt:lpstr>Calibri</vt:lpstr>
      <vt:lpstr>Calibri Light</vt:lpstr>
      <vt:lpstr>Segoe UI</vt:lpstr>
      <vt:lpstr>Times New Roman</vt:lpstr>
      <vt:lpstr>Wingdings</vt:lpstr>
      <vt:lpstr>Office 主题</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NOU</dc:creator>
  <cp:keywords>http:/www.ypppt.com</cp:keywords>
  <dc:description>http://www.ypppt.com/</dc:description>
  <cp:lastModifiedBy>NOU</cp:lastModifiedBy>
  <cp:revision>80</cp:revision>
  <dcterms:created xsi:type="dcterms:W3CDTF">2015-03-24T02:37:39Z</dcterms:created>
  <dcterms:modified xsi:type="dcterms:W3CDTF">2019-03-21T06:27:12Z</dcterms:modified>
</cp:coreProperties>
</file>