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13" r:id="rId3"/>
    <p:sldMasterId id="2147483739" r:id="rId4"/>
  </p:sldMasterIdLst>
  <p:notesMasterIdLst>
    <p:notesMasterId r:id="rId29"/>
  </p:notesMasterIdLst>
  <p:sldIdLst>
    <p:sldId id="256" r:id="rId5"/>
    <p:sldId id="355" r:id="rId6"/>
    <p:sldId id="427" r:id="rId7"/>
    <p:sldId id="428" r:id="rId8"/>
    <p:sldId id="356" r:id="rId9"/>
    <p:sldId id="403" r:id="rId10"/>
    <p:sldId id="414" r:id="rId11"/>
    <p:sldId id="405" r:id="rId12"/>
    <p:sldId id="406" r:id="rId13"/>
    <p:sldId id="407" r:id="rId14"/>
    <p:sldId id="408" r:id="rId15"/>
    <p:sldId id="409" r:id="rId16"/>
    <p:sldId id="262" r:id="rId17"/>
    <p:sldId id="425" r:id="rId18"/>
    <p:sldId id="422" r:id="rId19"/>
    <p:sldId id="423" r:id="rId20"/>
    <p:sldId id="424" r:id="rId21"/>
    <p:sldId id="371" r:id="rId22"/>
    <p:sldId id="387" r:id="rId23"/>
    <p:sldId id="413" r:id="rId24"/>
    <p:sldId id="412" r:id="rId25"/>
    <p:sldId id="374" r:id="rId26"/>
    <p:sldId id="397" r:id="rId27"/>
    <p:sldId id="375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00"/>
    <a:srgbClr val="BDB903"/>
    <a:srgbClr val="FF66CC"/>
    <a:srgbClr val="003300"/>
    <a:srgbClr val="FF0000"/>
    <a:srgbClr val="00FFFF"/>
    <a:srgbClr val="6600CC"/>
    <a:srgbClr val="CC33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99894-4218-46C9-B072-F11583C818B1}" type="doc">
      <dgm:prSet loTypeId="urn:microsoft.com/office/officeart/2005/8/layout/pyramid4" loCatId="pyramid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8BE72F5-F152-4451-ADDA-C85C3DA60B5F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環境</a:t>
          </a:r>
          <a:endParaRPr lang="en-US" altLang="zh-TW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6258CC3-4388-4715-86E1-72E0AA71F47D}" type="parTrans" cxnId="{400425A7-9663-470D-8AEE-238B0452255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88FAA54-B869-4F31-B30F-880EFC4E6364}" type="sibTrans" cxnId="{400425A7-9663-470D-8AEE-238B0452255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8D7F181-B1B2-4399-BE77-6894EE88F615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發展</a:t>
          </a:r>
          <a:endParaRPr lang="en-US" altLang="zh-TW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20EFBC5D-7E4B-423C-B7C4-DC00104A6FB4}" type="parTrans" cxnId="{D9F246ED-F32D-45A7-8529-86469775E46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BD53303-A2FA-4033-9CAA-7CDA2512419A}" type="sibTrans" cxnId="{D9F246ED-F32D-45A7-8529-86469775E461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D4B14F6-B613-47F7-AD7A-133CF04C6118}">
      <dgm:prSet phldrT="[文字]" custT="1"/>
      <dgm:spPr/>
      <dgm:t>
        <a:bodyPr/>
        <a:lstStyle/>
        <a:p>
          <a:r>
            <a:rPr lang="zh-TW" altLang="en-US" sz="2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3750237F-3960-4CAA-BEC7-E775046E4065}" type="parTrans" cxnId="{31219638-AA48-41C5-8FB4-730C97F1DB42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79C25D1-9B06-4002-B6DD-5AC0A6BEC1C5}" type="sibTrans" cxnId="{31219638-AA48-41C5-8FB4-730C97F1DB42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042235B4-3D58-4F02-9922-17C67E690378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被害者學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E8B4DB81-DA23-4FFD-A3BD-23461E54F6C4}" type="parTrans" cxnId="{CF9B7A9E-632E-4176-9C33-21B5305401A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EC89B79-751C-4411-B553-786F5D336318}" type="sibTrans" cxnId="{CF9B7A9E-632E-4176-9C33-21B5305401A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1EE58FD-D98A-4E16-81BD-13D9DF7CFA83}" type="pres">
      <dgm:prSet presAssocID="{51299894-4218-46C9-B072-F11583C818B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907C77-A3E6-426C-926A-98763958AB96}" type="pres">
      <dgm:prSet presAssocID="{51299894-4218-46C9-B072-F11583C818B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EC4FC3-47FD-48E0-B6BC-B5906C76102A}" type="pres">
      <dgm:prSet presAssocID="{51299894-4218-46C9-B072-F11583C818B1}" presName="triangle2" presStyleLbl="node1" presStyleIdx="1" presStyleCnt="4" custLinFactNeighborX="-58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20DE20-582E-4990-9117-DFB053130E8C}" type="pres">
      <dgm:prSet presAssocID="{51299894-4218-46C9-B072-F11583C818B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FD4C4F-7520-4750-AD98-6E77894AB796}" type="pres">
      <dgm:prSet presAssocID="{51299894-4218-46C9-B072-F11583C818B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5163CB-9179-43EF-A831-15B6833F890B}" type="presOf" srcId="{042235B4-3D58-4F02-9922-17C67E690378}" destId="{CDFD4C4F-7520-4750-AD98-6E77894AB796}" srcOrd="0" destOrd="0" presId="urn:microsoft.com/office/officeart/2005/8/layout/pyramid4"/>
    <dgm:cxn modelId="{2CF0FB78-5963-4B2C-A826-658103C216CC}" type="presOf" srcId="{38D7F181-B1B2-4399-BE77-6894EE88F615}" destId="{26EC4FC3-47FD-48E0-B6BC-B5906C76102A}" srcOrd="0" destOrd="0" presId="urn:microsoft.com/office/officeart/2005/8/layout/pyramid4"/>
    <dgm:cxn modelId="{751609B1-DF46-4910-91F0-4C4DD25214DB}" type="presOf" srcId="{1D4B14F6-B613-47F7-AD7A-133CF04C6118}" destId="{CD20DE20-582E-4990-9117-DFB053130E8C}" srcOrd="0" destOrd="0" presId="urn:microsoft.com/office/officeart/2005/8/layout/pyramid4"/>
    <dgm:cxn modelId="{31219638-AA48-41C5-8FB4-730C97F1DB42}" srcId="{51299894-4218-46C9-B072-F11583C818B1}" destId="{1D4B14F6-B613-47F7-AD7A-133CF04C6118}" srcOrd="2" destOrd="0" parTransId="{3750237F-3960-4CAA-BEC7-E775046E4065}" sibTransId="{979C25D1-9B06-4002-B6DD-5AC0A6BEC1C5}"/>
    <dgm:cxn modelId="{D9F246ED-F32D-45A7-8529-86469775E461}" srcId="{51299894-4218-46C9-B072-F11583C818B1}" destId="{38D7F181-B1B2-4399-BE77-6894EE88F615}" srcOrd="1" destOrd="0" parTransId="{20EFBC5D-7E4B-423C-B7C4-DC00104A6FB4}" sibTransId="{DBD53303-A2FA-4033-9CAA-7CDA2512419A}"/>
    <dgm:cxn modelId="{9550389B-08CC-4A90-9363-C9AD6709D84D}" type="presOf" srcId="{51299894-4218-46C9-B072-F11583C818B1}" destId="{E1EE58FD-D98A-4E16-81BD-13D9DF7CFA83}" srcOrd="0" destOrd="0" presId="urn:microsoft.com/office/officeart/2005/8/layout/pyramid4"/>
    <dgm:cxn modelId="{C5ED395F-5386-4BBA-92E9-589A89F1CE6A}" type="presOf" srcId="{78BE72F5-F152-4451-ADDA-C85C3DA60B5F}" destId="{6A907C77-A3E6-426C-926A-98763958AB96}" srcOrd="0" destOrd="0" presId="urn:microsoft.com/office/officeart/2005/8/layout/pyramid4"/>
    <dgm:cxn modelId="{CF9B7A9E-632E-4176-9C33-21B5305401AE}" srcId="{51299894-4218-46C9-B072-F11583C818B1}" destId="{042235B4-3D58-4F02-9922-17C67E690378}" srcOrd="3" destOrd="0" parTransId="{E8B4DB81-DA23-4FFD-A3BD-23461E54F6C4}" sibTransId="{CEC89B79-751C-4411-B553-786F5D336318}"/>
    <dgm:cxn modelId="{400425A7-9663-470D-8AEE-238B04522556}" srcId="{51299894-4218-46C9-B072-F11583C818B1}" destId="{78BE72F5-F152-4451-ADDA-C85C3DA60B5F}" srcOrd="0" destOrd="0" parTransId="{C6258CC3-4388-4715-86E1-72E0AA71F47D}" sibTransId="{588FAA54-B869-4F31-B30F-880EFC4E6364}"/>
    <dgm:cxn modelId="{A73070A4-8B8D-441C-A029-55E95DE0281C}" type="presParOf" srcId="{E1EE58FD-D98A-4E16-81BD-13D9DF7CFA83}" destId="{6A907C77-A3E6-426C-926A-98763958AB96}" srcOrd="0" destOrd="0" presId="urn:microsoft.com/office/officeart/2005/8/layout/pyramid4"/>
    <dgm:cxn modelId="{A95330B5-A1A6-40DC-A995-A5D11A91A9D8}" type="presParOf" srcId="{E1EE58FD-D98A-4E16-81BD-13D9DF7CFA83}" destId="{26EC4FC3-47FD-48E0-B6BC-B5906C76102A}" srcOrd="1" destOrd="0" presId="urn:microsoft.com/office/officeart/2005/8/layout/pyramid4"/>
    <dgm:cxn modelId="{47A3BF13-0C09-4A0B-B836-A0033614A043}" type="presParOf" srcId="{E1EE58FD-D98A-4E16-81BD-13D9DF7CFA83}" destId="{CD20DE20-582E-4990-9117-DFB053130E8C}" srcOrd="2" destOrd="0" presId="urn:microsoft.com/office/officeart/2005/8/layout/pyramid4"/>
    <dgm:cxn modelId="{DCE6DD41-4AE1-46F3-9DF4-1F69D2478407}" type="presParOf" srcId="{E1EE58FD-D98A-4E16-81BD-13D9DF7CFA83}" destId="{CDFD4C4F-7520-4750-AD98-6E77894AB796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26A1E-BD37-43E6-B2BD-F62370E72394}" type="doc">
      <dgm:prSet loTypeId="urn:microsoft.com/office/officeart/2005/8/layout/radial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9348816-C325-4111-9E6F-D8D269BE1EBE}">
      <dgm:prSet phldrT="[文字]" custT="1"/>
      <dgm:spPr/>
      <dgm:t>
        <a:bodyPr/>
        <a:lstStyle/>
        <a:p>
          <a:pPr>
            <a:lnSpc>
              <a:spcPts val="5000"/>
            </a:lnSpc>
            <a:spcAft>
              <a:spcPts val="0"/>
            </a:spcAft>
          </a:pPr>
          <a:r>
            <a:rPr lang="zh-TW" altLang="en-US" sz="48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rPr>
            <a:t>社會關懷</a:t>
          </a:r>
          <a:endParaRPr lang="zh-TW" altLang="en-US" sz="4800" b="1" dirty="0">
            <a:solidFill>
              <a:srgbClr val="FFFF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+mj-ea"/>
            <a:ea typeface="+mj-ea"/>
          </a:endParaRPr>
        </a:p>
      </dgm:t>
    </dgm:pt>
    <dgm:pt modelId="{BFE8A16F-26A5-4AB7-9F83-FCCEC01351AF}" type="parTrans" cxnId="{1C95F083-F52F-40CD-92FF-45E8F747E83E}">
      <dgm:prSet/>
      <dgm:spPr/>
      <dgm:t>
        <a:bodyPr/>
        <a:lstStyle/>
        <a:p>
          <a:endParaRPr lang="zh-TW" altLang="en-US" sz="2400" b="1"/>
        </a:p>
      </dgm:t>
    </dgm:pt>
    <dgm:pt modelId="{069B4E68-4418-4B13-8168-75D555D0DEFE}" type="sibTrans" cxnId="{1C95F083-F52F-40CD-92FF-45E8F747E83E}">
      <dgm:prSet/>
      <dgm:spPr/>
      <dgm:t>
        <a:bodyPr/>
        <a:lstStyle/>
        <a:p>
          <a:endParaRPr lang="zh-TW" altLang="en-US" sz="2400" b="1"/>
        </a:p>
      </dgm:t>
    </dgm:pt>
    <dgm:pt modelId="{29C08A29-6BD1-41EF-9567-24ABC8F5F8F1}">
      <dgm:prSet phldrT="[文字]" custT="1"/>
      <dgm:spPr/>
      <dgm:t>
        <a:bodyPr/>
        <a:lstStyle/>
        <a:p>
          <a:pPr>
            <a:lnSpc>
              <a:spcPts val="3600"/>
            </a:lnSpc>
            <a:spcAft>
              <a:spcPts val="0"/>
            </a:spcAft>
          </a:pPr>
          <a:r>
            <a:rPr lang="zh-TW" altLang="en-US" sz="3600" b="1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關心他人</a:t>
          </a:r>
          <a:endParaRPr lang="zh-TW" altLang="en-US" sz="3600" b="1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48F062-4A0F-451E-9D3D-A74ACBD3EB83}" type="parTrans" cxnId="{2AF95AEE-41FE-459B-8D7E-019844C6AA56}">
      <dgm:prSet/>
      <dgm:spPr/>
      <dgm:t>
        <a:bodyPr/>
        <a:lstStyle/>
        <a:p>
          <a:endParaRPr lang="zh-TW" altLang="en-US" sz="2400" b="1"/>
        </a:p>
      </dgm:t>
    </dgm:pt>
    <dgm:pt modelId="{E21237B8-107A-42C6-B6F4-D60EB35094E7}" type="sibTrans" cxnId="{2AF95AEE-41FE-459B-8D7E-019844C6AA56}">
      <dgm:prSet/>
      <dgm:spPr/>
      <dgm:t>
        <a:bodyPr/>
        <a:lstStyle/>
        <a:p>
          <a:endParaRPr lang="zh-TW" altLang="en-US" sz="2400" b="1"/>
        </a:p>
      </dgm:t>
    </dgm:pt>
    <dgm:pt modelId="{D89D9993-3C89-481D-9CFA-CF20BDB7F695}">
      <dgm:prSet phldrT="[文字]" custT="1"/>
      <dgm:spPr/>
      <dgm:t>
        <a:bodyPr/>
        <a:lstStyle/>
        <a:p>
          <a:pPr>
            <a:lnSpc>
              <a:spcPts val="3600"/>
            </a:lnSpc>
            <a:spcAft>
              <a:spcPts val="0"/>
            </a:spcAft>
          </a:pPr>
          <a:r>
            <a:rPr lang="zh-TW" altLang="en-US" sz="3600" b="1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緊密連結</a:t>
          </a:r>
          <a:endParaRPr lang="zh-TW" altLang="en-US" sz="3600" b="1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05CF9D-B667-49E6-9459-9CA64306705A}" type="parTrans" cxnId="{2AD7BC71-2C30-4D2D-8EDE-6CB4B4A6A2EE}">
      <dgm:prSet/>
      <dgm:spPr/>
      <dgm:t>
        <a:bodyPr/>
        <a:lstStyle/>
        <a:p>
          <a:endParaRPr lang="zh-TW" altLang="en-US" sz="2400" b="1"/>
        </a:p>
      </dgm:t>
    </dgm:pt>
    <dgm:pt modelId="{205864C6-DDAB-4D61-BAE8-8326275CDEF6}" type="sibTrans" cxnId="{2AD7BC71-2C30-4D2D-8EDE-6CB4B4A6A2EE}">
      <dgm:prSet/>
      <dgm:spPr/>
      <dgm:t>
        <a:bodyPr/>
        <a:lstStyle/>
        <a:p>
          <a:endParaRPr lang="zh-TW" altLang="en-US" sz="2400" b="1"/>
        </a:p>
      </dgm:t>
    </dgm:pt>
    <dgm:pt modelId="{C5C26095-25B3-4799-945F-0B0677E3F45C}">
      <dgm:prSet phldrT="[文字]" custT="1"/>
      <dgm:spPr/>
      <dgm:t>
        <a:bodyPr/>
        <a:lstStyle/>
        <a:p>
          <a:pPr>
            <a:lnSpc>
              <a:spcPts val="3600"/>
            </a:lnSpc>
            <a:spcAft>
              <a:spcPts val="0"/>
            </a:spcAft>
          </a:pPr>
          <a:r>
            <a:rPr lang="zh-TW" altLang="en-US" sz="3600" b="1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道德直覺</a:t>
          </a:r>
          <a:endParaRPr lang="zh-TW" altLang="en-US" sz="3600" b="1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201B2C3-5904-43F1-A79C-300899B20E0D}" type="parTrans" cxnId="{FEFA540E-3683-4B63-A166-DD73A5CDE2EE}">
      <dgm:prSet/>
      <dgm:spPr/>
      <dgm:t>
        <a:bodyPr/>
        <a:lstStyle/>
        <a:p>
          <a:endParaRPr lang="zh-TW" altLang="en-US" sz="2400" b="1"/>
        </a:p>
      </dgm:t>
    </dgm:pt>
    <dgm:pt modelId="{34BE3141-6A1D-4D6D-A032-46F1BE01EDAA}" type="sibTrans" cxnId="{FEFA540E-3683-4B63-A166-DD73A5CDE2EE}">
      <dgm:prSet/>
      <dgm:spPr/>
      <dgm:t>
        <a:bodyPr/>
        <a:lstStyle/>
        <a:p>
          <a:endParaRPr lang="zh-TW" altLang="en-US" sz="2400" b="1"/>
        </a:p>
      </dgm:t>
    </dgm:pt>
    <dgm:pt modelId="{3C110A90-CA22-415D-A681-B505DCE66913}">
      <dgm:prSet phldrT="[文字]" custT="1"/>
      <dgm:spPr/>
      <dgm:t>
        <a:bodyPr/>
        <a:lstStyle/>
        <a:p>
          <a:pPr>
            <a:lnSpc>
              <a:spcPts val="3600"/>
            </a:lnSpc>
            <a:spcAft>
              <a:spcPts val="0"/>
            </a:spcAft>
          </a:pPr>
          <a:r>
            <a:rPr lang="zh-TW" altLang="en-US" sz="3600" b="1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順從他人</a:t>
          </a:r>
          <a:endParaRPr lang="zh-TW" altLang="en-US" sz="3600" b="1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E2E102A-B95D-4946-90A9-6564A4606E5A}" type="parTrans" cxnId="{933E1490-1953-44B8-B770-C0051F476D52}">
      <dgm:prSet/>
      <dgm:spPr/>
      <dgm:t>
        <a:bodyPr/>
        <a:lstStyle/>
        <a:p>
          <a:endParaRPr lang="zh-TW" altLang="en-US" sz="2400" b="1"/>
        </a:p>
      </dgm:t>
    </dgm:pt>
    <dgm:pt modelId="{D960133B-A649-42FF-82BF-7EF15370FF4D}" type="sibTrans" cxnId="{933E1490-1953-44B8-B770-C0051F476D52}">
      <dgm:prSet/>
      <dgm:spPr/>
      <dgm:t>
        <a:bodyPr/>
        <a:lstStyle/>
        <a:p>
          <a:endParaRPr lang="zh-TW" altLang="en-US" sz="2400" b="1"/>
        </a:p>
      </dgm:t>
    </dgm:pt>
    <dgm:pt modelId="{0D8001FE-70F3-47C9-9F9F-543700F1BAFA}" type="pres">
      <dgm:prSet presAssocID="{48426A1E-BD37-43E6-B2BD-F62370E723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0EAE9D-1F87-4F3B-8F7C-230D01C90382}" type="pres">
      <dgm:prSet presAssocID="{E9348816-C325-4111-9E6F-D8D269BE1EBE}" presName="centerShape" presStyleLbl="node0" presStyleIdx="0" presStyleCnt="1" custScaleX="88746" custScaleY="91206"/>
      <dgm:spPr/>
      <dgm:t>
        <a:bodyPr/>
        <a:lstStyle/>
        <a:p>
          <a:endParaRPr lang="zh-TW" altLang="en-US"/>
        </a:p>
      </dgm:t>
    </dgm:pt>
    <dgm:pt modelId="{43E560EF-6B35-40FC-BE7D-9F4584344FBD}" type="pres">
      <dgm:prSet presAssocID="{29C08A29-6BD1-41EF-9567-24ABC8F5F8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5EB17F-5D10-43BE-AE17-542C99EEC2A4}" type="pres">
      <dgm:prSet presAssocID="{29C08A29-6BD1-41EF-9567-24ABC8F5F8F1}" presName="dummy" presStyleCnt="0"/>
      <dgm:spPr/>
    </dgm:pt>
    <dgm:pt modelId="{52334D50-F4F0-4A99-ADE6-5EF222DBFBFB}" type="pres">
      <dgm:prSet presAssocID="{E21237B8-107A-42C6-B6F4-D60EB35094E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93FB81FD-9CEA-4FA7-810F-79385F6DDB0B}" type="pres">
      <dgm:prSet presAssocID="{D89D9993-3C89-481D-9CFA-CF20BDB7F6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8D1146-E6AA-420F-8FC7-B2867C2B834E}" type="pres">
      <dgm:prSet presAssocID="{D89D9993-3C89-481D-9CFA-CF20BDB7F695}" presName="dummy" presStyleCnt="0"/>
      <dgm:spPr/>
    </dgm:pt>
    <dgm:pt modelId="{7C02DF5E-D5E7-49B6-A62F-8617CDD4078A}" type="pres">
      <dgm:prSet presAssocID="{205864C6-DDAB-4D61-BAE8-8326275CDEF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294B03B7-E55E-4793-A714-E70AE011A367}" type="pres">
      <dgm:prSet presAssocID="{C5C26095-25B3-4799-945F-0B0677E3F4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3F1A96-27B8-4EEA-A9BF-6310FD17DA13}" type="pres">
      <dgm:prSet presAssocID="{C5C26095-25B3-4799-945F-0B0677E3F45C}" presName="dummy" presStyleCnt="0"/>
      <dgm:spPr/>
    </dgm:pt>
    <dgm:pt modelId="{7E4AE3D4-9B67-499D-8EE4-2EE437555575}" type="pres">
      <dgm:prSet presAssocID="{34BE3141-6A1D-4D6D-A032-46F1BE01EDA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B2C8FBA-1C11-491D-A7B6-55536146B326}" type="pres">
      <dgm:prSet presAssocID="{3C110A90-CA22-415D-A681-B505DCE669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55B9E9-ED99-4C0B-90C9-B4C9AA4DBF8A}" type="pres">
      <dgm:prSet presAssocID="{3C110A90-CA22-415D-A681-B505DCE66913}" presName="dummy" presStyleCnt="0"/>
      <dgm:spPr/>
    </dgm:pt>
    <dgm:pt modelId="{8B76A145-681D-417D-B504-45ADFC02BA28}" type="pres">
      <dgm:prSet presAssocID="{D960133B-A649-42FF-82BF-7EF15370FF4D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0FCB669E-8803-4049-BE2B-2297606AAA51}" type="presOf" srcId="{E9348816-C325-4111-9E6F-D8D269BE1EBE}" destId="{840EAE9D-1F87-4F3B-8F7C-230D01C90382}" srcOrd="0" destOrd="0" presId="urn:microsoft.com/office/officeart/2005/8/layout/radial6"/>
    <dgm:cxn modelId="{2AD7BC71-2C30-4D2D-8EDE-6CB4B4A6A2EE}" srcId="{E9348816-C325-4111-9E6F-D8D269BE1EBE}" destId="{D89D9993-3C89-481D-9CFA-CF20BDB7F695}" srcOrd="1" destOrd="0" parTransId="{DD05CF9D-B667-49E6-9459-9CA64306705A}" sibTransId="{205864C6-DDAB-4D61-BAE8-8326275CDEF6}"/>
    <dgm:cxn modelId="{CF701ABF-BC82-478D-AC85-19247686148B}" type="presOf" srcId="{29C08A29-6BD1-41EF-9567-24ABC8F5F8F1}" destId="{43E560EF-6B35-40FC-BE7D-9F4584344FBD}" srcOrd="0" destOrd="0" presId="urn:microsoft.com/office/officeart/2005/8/layout/radial6"/>
    <dgm:cxn modelId="{246BDBDA-7928-4597-ADDB-3BF557B7DAE8}" type="presOf" srcId="{C5C26095-25B3-4799-945F-0B0677E3F45C}" destId="{294B03B7-E55E-4793-A714-E70AE011A367}" srcOrd="0" destOrd="0" presId="urn:microsoft.com/office/officeart/2005/8/layout/radial6"/>
    <dgm:cxn modelId="{8B70615A-1267-4FC1-ABE8-9E1A683A4560}" type="presOf" srcId="{D89D9993-3C89-481D-9CFA-CF20BDB7F695}" destId="{93FB81FD-9CEA-4FA7-810F-79385F6DDB0B}" srcOrd="0" destOrd="0" presId="urn:microsoft.com/office/officeart/2005/8/layout/radial6"/>
    <dgm:cxn modelId="{393AC6CA-C38B-46F9-BDA0-7391C12ACC75}" type="presOf" srcId="{48426A1E-BD37-43E6-B2BD-F62370E72394}" destId="{0D8001FE-70F3-47C9-9F9F-543700F1BAFA}" srcOrd="0" destOrd="0" presId="urn:microsoft.com/office/officeart/2005/8/layout/radial6"/>
    <dgm:cxn modelId="{92DAC817-1346-4EB9-AE66-BA568792C1D0}" type="presOf" srcId="{34BE3141-6A1D-4D6D-A032-46F1BE01EDAA}" destId="{7E4AE3D4-9B67-499D-8EE4-2EE437555575}" srcOrd="0" destOrd="0" presId="urn:microsoft.com/office/officeart/2005/8/layout/radial6"/>
    <dgm:cxn modelId="{4BBEE4E2-9E99-45A6-A8DB-7BE2EC7188D3}" type="presOf" srcId="{3C110A90-CA22-415D-A681-B505DCE66913}" destId="{CB2C8FBA-1C11-491D-A7B6-55536146B326}" srcOrd="0" destOrd="0" presId="urn:microsoft.com/office/officeart/2005/8/layout/radial6"/>
    <dgm:cxn modelId="{FEFA540E-3683-4B63-A166-DD73A5CDE2EE}" srcId="{E9348816-C325-4111-9E6F-D8D269BE1EBE}" destId="{C5C26095-25B3-4799-945F-0B0677E3F45C}" srcOrd="2" destOrd="0" parTransId="{3201B2C3-5904-43F1-A79C-300899B20E0D}" sibTransId="{34BE3141-6A1D-4D6D-A032-46F1BE01EDAA}"/>
    <dgm:cxn modelId="{6E97FD1B-0C76-4C33-AB35-1FD98A0A0010}" type="presOf" srcId="{205864C6-DDAB-4D61-BAE8-8326275CDEF6}" destId="{7C02DF5E-D5E7-49B6-A62F-8617CDD4078A}" srcOrd="0" destOrd="0" presId="urn:microsoft.com/office/officeart/2005/8/layout/radial6"/>
    <dgm:cxn modelId="{1C95F083-F52F-40CD-92FF-45E8F747E83E}" srcId="{48426A1E-BD37-43E6-B2BD-F62370E72394}" destId="{E9348816-C325-4111-9E6F-D8D269BE1EBE}" srcOrd="0" destOrd="0" parTransId="{BFE8A16F-26A5-4AB7-9F83-FCCEC01351AF}" sibTransId="{069B4E68-4418-4B13-8168-75D555D0DEFE}"/>
    <dgm:cxn modelId="{5DAA8B6F-56D0-4C01-8D46-D0F2EFCED841}" type="presOf" srcId="{E21237B8-107A-42C6-B6F4-D60EB35094E7}" destId="{52334D50-F4F0-4A99-ADE6-5EF222DBFBFB}" srcOrd="0" destOrd="0" presId="urn:microsoft.com/office/officeart/2005/8/layout/radial6"/>
    <dgm:cxn modelId="{2AF95AEE-41FE-459B-8D7E-019844C6AA56}" srcId="{E9348816-C325-4111-9E6F-D8D269BE1EBE}" destId="{29C08A29-6BD1-41EF-9567-24ABC8F5F8F1}" srcOrd="0" destOrd="0" parTransId="{6A48F062-4A0F-451E-9D3D-A74ACBD3EB83}" sibTransId="{E21237B8-107A-42C6-B6F4-D60EB35094E7}"/>
    <dgm:cxn modelId="{63AA489E-5452-422A-A0A9-3455A531F097}" type="presOf" srcId="{D960133B-A649-42FF-82BF-7EF15370FF4D}" destId="{8B76A145-681D-417D-B504-45ADFC02BA28}" srcOrd="0" destOrd="0" presId="urn:microsoft.com/office/officeart/2005/8/layout/radial6"/>
    <dgm:cxn modelId="{933E1490-1953-44B8-B770-C0051F476D52}" srcId="{E9348816-C325-4111-9E6F-D8D269BE1EBE}" destId="{3C110A90-CA22-415D-A681-B505DCE66913}" srcOrd="3" destOrd="0" parTransId="{FE2E102A-B95D-4946-90A9-6564A4606E5A}" sibTransId="{D960133B-A649-42FF-82BF-7EF15370FF4D}"/>
    <dgm:cxn modelId="{A8C7CE6F-76BE-4B34-A730-C3CDE1A3C8FF}" type="presParOf" srcId="{0D8001FE-70F3-47C9-9F9F-543700F1BAFA}" destId="{840EAE9D-1F87-4F3B-8F7C-230D01C90382}" srcOrd="0" destOrd="0" presId="urn:microsoft.com/office/officeart/2005/8/layout/radial6"/>
    <dgm:cxn modelId="{0F6D2497-22B7-4444-A941-3B63B6F69EA6}" type="presParOf" srcId="{0D8001FE-70F3-47C9-9F9F-543700F1BAFA}" destId="{43E560EF-6B35-40FC-BE7D-9F4584344FBD}" srcOrd="1" destOrd="0" presId="urn:microsoft.com/office/officeart/2005/8/layout/radial6"/>
    <dgm:cxn modelId="{41EFA59B-53F4-43DF-B81C-BE23B3224171}" type="presParOf" srcId="{0D8001FE-70F3-47C9-9F9F-543700F1BAFA}" destId="{A05EB17F-5D10-43BE-AE17-542C99EEC2A4}" srcOrd="2" destOrd="0" presId="urn:microsoft.com/office/officeart/2005/8/layout/radial6"/>
    <dgm:cxn modelId="{646B0359-C8C1-4A50-ACDE-CFE59FB03D3B}" type="presParOf" srcId="{0D8001FE-70F3-47C9-9F9F-543700F1BAFA}" destId="{52334D50-F4F0-4A99-ADE6-5EF222DBFBFB}" srcOrd="3" destOrd="0" presId="urn:microsoft.com/office/officeart/2005/8/layout/radial6"/>
    <dgm:cxn modelId="{4BED4FEA-E696-46F7-892B-9CF52B2BEA95}" type="presParOf" srcId="{0D8001FE-70F3-47C9-9F9F-543700F1BAFA}" destId="{93FB81FD-9CEA-4FA7-810F-79385F6DDB0B}" srcOrd="4" destOrd="0" presId="urn:microsoft.com/office/officeart/2005/8/layout/radial6"/>
    <dgm:cxn modelId="{B36584C5-BDD0-442E-A25F-9A5F2ED3B966}" type="presParOf" srcId="{0D8001FE-70F3-47C9-9F9F-543700F1BAFA}" destId="{938D1146-E6AA-420F-8FC7-B2867C2B834E}" srcOrd="5" destOrd="0" presId="urn:microsoft.com/office/officeart/2005/8/layout/radial6"/>
    <dgm:cxn modelId="{0E245D08-1AA9-4496-BC0C-41A2A344A724}" type="presParOf" srcId="{0D8001FE-70F3-47C9-9F9F-543700F1BAFA}" destId="{7C02DF5E-D5E7-49B6-A62F-8617CDD4078A}" srcOrd="6" destOrd="0" presId="urn:microsoft.com/office/officeart/2005/8/layout/radial6"/>
    <dgm:cxn modelId="{391033DE-1933-47F0-B185-F4181288E025}" type="presParOf" srcId="{0D8001FE-70F3-47C9-9F9F-543700F1BAFA}" destId="{294B03B7-E55E-4793-A714-E70AE011A367}" srcOrd="7" destOrd="0" presId="urn:microsoft.com/office/officeart/2005/8/layout/radial6"/>
    <dgm:cxn modelId="{A5EA0B9A-1405-4D50-B0DF-9B8718212857}" type="presParOf" srcId="{0D8001FE-70F3-47C9-9F9F-543700F1BAFA}" destId="{723F1A96-27B8-4EEA-A9BF-6310FD17DA13}" srcOrd="8" destOrd="0" presId="urn:microsoft.com/office/officeart/2005/8/layout/radial6"/>
    <dgm:cxn modelId="{4758FDF0-902E-4BCC-A06E-3D2A7206D734}" type="presParOf" srcId="{0D8001FE-70F3-47C9-9F9F-543700F1BAFA}" destId="{7E4AE3D4-9B67-499D-8EE4-2EE437555575}" srcOrd="9" destOrd="0" presId="urn:microsoft.com/office/officeart/2005/8/layout/radial6"/>
    <dgm:cxn modelId="{0B66B0EE-2A5D-4A16-A051-9E47A5A61646}" type="presParOf" srcId="{0D8001FE-70F3-47C9-9F9F-543700F1BAFA}" destId="{CB2C8FBA-1C11-491D-A7B6-55536146B326}" srcOrd="10" destOrd="0" presId="urn:microsoft.com/office/officeart/2005/8/layout/radial6"/>
    <dgm:cxn modelId="{89C484B4-8839-47AC-A199-84CD96E27EBC}" type="presParOf" srcId="{0D8001FE-70F3-47C9-9F9F-543700F1BAFA}" destId="{C255B9E9-ED99-4C0B-90C9-B4C9AA4DBF8A}" srcOrd="11" destOrd="0" presId="urn:microsoft.com/office/officeart/2005/8/layout/radial6"/>
    <dgm:cxn modelId="{2A67124F-AC71-4028-888D-526D14A0667B}" type="presParOf" srcId="{0D8001FE-70F3-47C9-9F9F-543700F1BAFA}" destId="{8B76A145-681D-417D-B504-45ADFC02BA2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07C77-A3E6-426C-926A-98763958AB96}">
      <dsp:nvSpPr>
        <dsp:cNvPr id="0" name=""/>
        <dsp:cNvSpPr/>
      </dsp:nvSpPr>
      <dsp:spPr>
        <a:xfrm>
          <a:off x="2232248" y="0"/>
          <a:ext cx="2520280" cy="252028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環境</a:t>
          </a:r>
          <a:endParaRPr lang="en-US" altLang="zh-TW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2862318" y="1260140"/>
        <a:ext cx="1260140" cy="1260140"/>
      </dsp:txXfrm>
    </dsp:sp>
    <dsp:sp modelId="{26EC4FC3-47FD-48E0-B6BC-B5906C76102A}">
      <dsp:nvSpPr>
        <dsp:cNvPr id="0" name=""/>
        <dsp:cNvSpPr/>
      </dsp:nvSpPr>
      <dsp:spPr>
        <a:xfrm>
          <a:off x="957439" y="2520280"/>
          <a:ext cx="2520280" cy="2520280"/>
        </a:xfrm>
        <a:prstGeom prst="triangle">
          <a:avLst/>
        </a:prstGeom>
        <a:solidFill>
          <a:schemeClr val="accent5">
            <a:hueOff val="832118"/>
            <a:satOff val="5994"/>
            <a:lumOff val="-3986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發展</a:t>
          </a:r>
          <a:endParaRPr lang="en-US" altLang="zh-TW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1587509" y="3780420"/>
        <a:ext cx="1260140" cy="1260140"/>
      </dsp:txXfrm>
    </dsp:sp>
    <dsp:sp modelId="{CD20DE20-582E-4990-9117-DFB053130E8C}">
      <dsp:nvSpPr>
        <dsp:cNvPr id="0" name=""/>
        <dsp:cNvSpPr/>
      </dsp:nvSpPr>
      <dsp:spPr>
        <a:xfrm rot="10800000">
          <a:off x="2232248" y="2520280"/>
          <a:ext cx="2520280" cy="2520280"/>
        </a:xfrm>
        <a:prstGeom prst="triangle">
          <a:avLst/>
        </a:prstGeom>
        <a:solidFill>
          <a:schemeClr val="accent5">
            <a:hueOff val="1664236"/>
            <a:satOff val="11987"/>
            <a:lumOff val="-7972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犯罪學</a:t>
          </a:r>
          <a:endParaRPr lang="zh-TW" altLang="en-US" sz="2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 rot="10800000">
        <a:off x="2862318" y="2520280"/>
        <a:ext cx="1260140" cy="1260140"/>
      </dsp:txXfrm>
    </dsp:sp>
    <dsp:sp modelId="{CDFD4C4F-7520-4750-AD98-6E77894AB796}">
      <dsp:nvSpPr>
        <dsp:cNvPr id="0" name=""/>
        <dsp:cNvSpPr/>
      </dsp:nvSpPr>
      <dsp:spPr>
        <a:xfrm>
          <a:off x="3492388" y="2520280"/>
          <a:ext cx="2520280" cy="2520280"/>
        </a:xfrm>
        <a:prstGeom prst="triangle">
          <a:avLst/>
        </a:prstGeom>
        <a:solidFill>
          <a:schemeClr val="accent5">
            <a:hueOff val="2496354"/>
            <a:satOff val="17981"/>
            <a:lumOff val="-11958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被害者學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4122458" y="3780420"/>
        <a:ext cx="1260140" cy="1260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A145-681D-417D-B504-45ADFC02BA28}">
      <dsp:nvSpPr>
        <dsp:cNvPr id="0" name=""/>
        <dsp:cNvSpPr/>
      </dsp:nvSpPr>
      <dsp:spPr>
        <a:xfrm>
          <a:off x="1286627" y="791191"/>
          <a:ext cx="5275616" cy="527561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AE3D4-9B67-499D-8EE4-2EE437555575}">
      <dsp:nvSpPr>
        <dsp:cNvPr id="0" name=""/>
        <dsp:cNvSpPr/>
      </dsp:nvSpPr>
      <dsp:spPr>
        <a:xfrm>
          <a:off x="1286627" y="791191"/>
          <a:ext cx="5275616" cy="527561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2DF5E-D5E7-49B6-A62F-8617CDD4078A}">
      <dsp:nvSpPr>
        <dsp:cNvPr id="0" name=""/>
        <dsp:cNvSpPr/>
      </dsp:nvSpPr>
      <dsp:spPr>
        <a:xfrm>
          <a:off x="1286627" y="791191"/>
          <a:ext cx="5275616" cy="527561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34D50-F4F0-4A99-ADE6-5EF222DBFBFB}">
      <dsp:nvSpPr>
        <dsp:cNvPr id="0" name=""/>
        <dsp:cNvSpPr/>
      </dsp:nvSpPr>
      <dsp:spPr>
        <a:xfrm>
          <a:off x="1286627" y="791191"/>
          <a:ext cx="5275616" cy="527561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EAE9D-1F87-4F3B-8F7C-230D01C90382}">
      <dsp:nvSpPr>
        <dsp:cNvPr id="0" name=""/>
        <dsp:cNvSpPr/>
      </dsp:nvSpPr>
      <dsp:spPr>
        <a:xfrm>
          <a:off x="2846270" y="2320948"/>
          <a:ext cx="2156330" cy="221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ts val="5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800" b="1" kern="1200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rPr>
            <a:t>社會關懷</a:t>
          </a:r>
          <a:endParaRPr lang="zh-TW" altLang="en-US" sz="4800" b="1" kern="1200" dirty="0">
            <a:solidFill>
              <a:srgbClr val="FFFF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latin typeface="+mj-ea"/>
            <a:ea typeface="+mj-ea"/>
          </a:endParaRPr>
        </a:p>
      </dsp:txBody>
      <dsp:txXfrm>
        <a:off x="3162057" y="2645489"/>
        <a:ext cx="1524756" cy="1567021"/>
      </dsp:txXfrm>
    </dsp:sp>
    <dsp:sp modelId="{43E560EF-6B35-40FC-BE7D-9F4584344FBD}">
      <dsp:nvSpPr>
        <dsp:cNvPr id="0" name=""/>
        <dsp:cNvSpPr/>
      </dsp:nvSpPr>
      <dsp:spPr>
        <a:xfrm>
          <a:off x="3074013" y="1999"/>
          <a:ext cx="1700844" cy="17008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關心他人</a:t>
          </a:r>
          <a:endParaRPr lang="zh-TW" altLang="en-US" sz="3600" b="1" kern="1200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23096" y="251082"/>
        <a:ext cx="1202678" cy="1202678"/>
      </dsp:txXfrm>
    </dsp:sp>
    <dsp:sp modelId="{93FB81FD-9CEA-4FA7-810F-79385F6DDB0B}">
      <dsp:nvSpPr>
        <dsp:cNvPr id="0" name=""/>
        <dsp:cNvSpPr/>
      </dsp:nvSpPr>
      <dsp:spPr>
        <a:xfrm>
          <a:off x="5650591" y="2578577"/>
          <a:ext cx="1700844" cy="17008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緊密連結</a:t>
          </a:r>
          <a:endParaRPr lang="zh-TW" altLang="en-US" sz="3600" b="1" kern="1200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99674" y="2827660"/>
        <a:ext cx="1202678" cy="1202678"/>
      </dsp:txXfrm>
    </dsp:sp>
    <dsp:sp modelId="{294B03B7-E55E-4793-A714-E70AE011A367}">
      <dsp:nvSpPr>
        <dsp:cNvPr id="0" name=""/>
        <dsp:cNvSpPr/>
      </dsp:nvSpPr>
      <dsp:spPr>
        <a:xfrm>
          <a:off x="3074013" y="5155155"/>
          <a:ext cx="1700844" cy="17008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道德直覺</a:t>
          </a:r>
          <a:endParaRPr lang="zh-TW" altLang="en-US" sz="3600" b="1" kern="1200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23096" y="5404238"/>
        <a:ext cx="1202678" cy="1202678"/>
      </dsp:txXfrm>
    </dsp:sp>
    <dsp:sp modelId="{CB2C8FBA-1C11-491D-A7B6-55536146B326}">
      <dsp:nvSpPr>
        <dsp:cNvPr id="0" name=""/>
        <dsp:cNvSpPr/>
      </dsp:nvSpPr>
      <dsp:spPr>
        <a:xfrm>
          <a:off x="497435" y="2578577"/>
          <a:ext cx="1700844" cy="17008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b="1" kern="1200" dirty="0" smtClean="0">
              <a:effectLst>
                <a:glow rad="63500">
                  <a:srgbClr val="003300">
                    <a:alpha val="40000"/>
                  </a:srgbClr>
                </a:glow>
              </a:effectLst>
              <a:latin typeface="微軟正黑體" pitchFamily="34" charset="-120"/>
              <a:ea typeface="微軟正黑體" pitchFamily="34" charset="-120"/>
            </a:rPr>
            <a:t>順從他人</a:t>
          </a:r>
          <a:endParaRPr lang="zh-TW" altLang="en-US" sz="3600" b="1" kern="1200" dirty="0">
            <a:effectLst>
              <a:glow rad="63500">
                <a:srgbClr val="003300">
                  <a:alpha val="40000"/>
                </a:srgbClr>
              </a:glo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6518" y="2827660"/>
        <a:ext cx="1202678" cy="120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A94C-58FE-4401-BDD9-475986D949FE}" type="datetimeFigureOut">
              <a:rPr lang="zh-TW" altLang="en-US" smtClean="0"/>
              <a:t>2020/12/14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1AE1-DEE0-4535-86BF-24ADC49975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20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2020/12/14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DBF5F9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DBF5F9"/>
                </a:solidFill>
              </a:rPr>
              <a:pPr/>
              <a:t>‹#›</a:t>
            </a:fld>
            <a:endParaRPr lang="zh-TW" alt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3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1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179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2020/12/14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DBF5F9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DBF5F9"/>
                </a:solidFill>
              </a:rPr>
              <a:pPr/>
              <a:t>‹#›</a:t>
            </a:fld>
            <a:endParaRPr lang="zh-TW" alt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317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1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8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0912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456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858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062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789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7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00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2020/12/14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DBF5F9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DBF5F9"/>
                </a:solidFill>
              </a:rPr>
              <a:pPr/>
              <a:t>‹#›</a:t>
            </a:fld>
            <a:endParaRPr lang="zh-TW" alt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44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330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2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00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4053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253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36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8286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15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410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35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2020/12/14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C441-6FFC-450B-B208-E9E969F538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BEC6-B419-485A-9E65-ACD8DA34B4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2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2018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69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7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82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>
                <a:solidFill>
                  <a:srgbClr val="04617B"/>
                </a:solidFill>
              </a:rPr>
              <a:pPr/>
              <a:t>2020/12/14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8877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04617B"/>
                </a:solidFill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2020/12/14</a:t>
            </a:fld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284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04617B"/>
                </a:solidFill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2020/12/14</a:t>
            </a:fld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5192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04617B"/>
                </a:solidFill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2020/12/14</a:t>
            </a:fld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latin typeface="Arial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2646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EAD13-0566-4C6C-97E7-55F17F24B09F}" type="datetimeFigureOut">
              <a:rPr lang="zh-TW" altLang="en-US" smtClean="0">
                <a:solidFill>
                  <a:srgbClr val="04617B"/>
                </a:solidFill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2020/12/14</a:t>
            </a:fld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srgbClr val="04617B"/>
              </a:solidFill>
              <a:latin typeface="Arial"/>
              <a:ea typeface="微軟正黑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3DA0BB7-265A-403C-9275-D587AB510EDC}" type="slidenum">
              <a:rPr lang="zh-TW" altLang="en-US" smtClean="0">
                <a:latin typeface="Arial"/>
                <a:ea typeface="微軟正黑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latin typeface="Arial"/>
              <a:ea typeface="微軟正黑體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1091/&#35731;&#24515;&#24863;&#21205;/&#27963;&#33769;&#34217;(2'30'').MP4" TargetMode="Externa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SCN02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648"/>
            <a:ext cx="8964612" cy="165618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zh-TW" altLang="en-US" sz="8000" b="1" dirty="0" smtClean="0">
                <a:solidFill>
                  <a:srgbClr val="00FFFF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回歸家庭  融入社會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4653136"/>
            <a:ext cx="8229600" cy="2016223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鄧煌發  博士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4000" b="1" dirty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中央警察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大學犯罪防治系</a:t>
            </a:r>
            <a:r>
              <a:rPr lang="en-US" altLang="zh-TW" sz="4000" b="1" dirty="0" smtClean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所</a:t>
            </a:r>
            <a:r>
              <a:rPr lang="en-US" altLang="zh-TW" sz="4000" b="1" dirty="0" smtClean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)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教授</a:t>
            </a:r>
            <a:endParaRPr lang="en-US" altLang="zh-TW" sz="4000" b="1" dirty="0" smtClean="0">
              <a:solidFill>
                <a:srgbClr val="0066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軟正黑體" panose="020B0604030504040204" pitchFamily="34" charset="-120"/>
              </a:rPr>
              <a:t>re080@mail.cpu.edu.tw</a:t>
            </a:r>
            <a:endParaRPr lang="zh-TW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388" y="2570128"/>
            <a:ext cx="8713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重現家庭與社會關懷力</a:t>
            </a:r>
            <a:endParaRPr lang="en-US" altLang="zh-TW" sz="6000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正向犯罪學觀點</a:t>
            </a:r>
            <a:endParaRPr lang="zh-TW" altLang="en-US" sz="6000" b="1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399032"/>
          </a:xfrm>
        </p:spPr>
        <p:txBody>
          <a:bodyPr vert="horz" anchor="ctr"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6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6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毒品犯罪發生率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36"/>
            <a:ext cx="9144000" cy="538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399032"/>
          </a:xfrm>
        </p:spPr>
        <p:txBody>
          <a:bodyPr vert="horz" anchor="ctr"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6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6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毒品犯罪人口率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" y="1484785"/>
            <a:ext cx="913646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192" y="1066726"/>
            <a:ext cx="8435280" cy="850106"/>
          </a:xfrm>
        </p:spPr>
        <p:txBody>
          <a:bodyPr vert="horz" anchor="ctr">
            <a:noAutofit/>
          </a:bodyPr>
          <a:lstStyle/>
          <a:p>
            <a:pPr marL="548640" indent="-411480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4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</a:t>
            </a:r>
            <a:r>
              <a:rPr lang="en-US" altLang="zh-TW" sz="4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lang="zh-TW" altLang="en-US" sz="4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年各監新入監受刑人前科情形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978589"/>
              </p:ext>
            </p:extLst>
          </p:nvPr>
        </p:nvGraphicFramePr>
        <p:xfrm>
          <a:off x="72012" y="1866502"/>
          <a:ext cx="8964484" cy="4946874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947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79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450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j-ea"/>
                          <a:ea typeface="+mj-ea"/>
                        </a:rPr>
                        <a:t>年別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j-ea"/>
                          <a:ea typeface="+mj-ea"/>
                        </a:rPr>
                        <a:t>總人數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66FF33"/>
                          </a:solidFill>
                          <a:effectLst/>
                          <a:latin typeface="+mj-ea"/>
                          <a:ea typeface="+mj-ea"/>
                        </a:rPr>
                        <a:t>無前科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FFFF00"/>
                          </a:solidFill>
                          <a:effectLst/>
                          <a:latin typeface="+mj-ea"/>
                          <a:ea typeface="+mj-ea"/>
                        </a:rPr>
                        <a:t>有前科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+mj-ea"/>
                          <a:ea typeface="+mj-ea"/>
                        </a:rPr>
                        <a:t>人數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%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1465" algn="l"/>
                          <a:tab pos="386715" algn="l"/>
                        </a:tabLst>
                      </a:pPr>
                      <a:r>
                        <a:rPr lang="zh-TW" sz="1800" b="1" kern="0">
                          <a:effectLst/>
                          <a:latin typeface="+mj-ea"/>
                          <a:ea typeface="+mj-ea"/>
                        </a:rPr>
                        <a:t>再犯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累犯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j-ea"/>
                          <a:ea typeface="+mj-ea"/>
                        </a:rPr>
                        <a:t>人數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%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+mj-ea"/>
                          <a:ea typeface="+mj-ea"/>
                        </a:rPr>
                        <a:t>人數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%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>
                          <a:effectLst/>
                          <a:latin typeface="+mj-ea"/>
                          <a:ea typeface="+mj-ea"/>
                        </a:rPr>
                        <a:t>人數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%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2009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42,373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13,823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32.6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28,550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67.4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9,285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32.5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19,265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67.5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37,186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11,942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32.1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25,244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67.9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8,337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33.0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16,907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67.0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2011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36,483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11,127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30.5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25,356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69.5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8,840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34.9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16,516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65.1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35,363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9,880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27.9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25,483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72.1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9,528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37.4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15,955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62.6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2013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34,197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9,120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26.7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25,077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73.3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9,437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37.6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15,640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62.4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2014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34,446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8,298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24.1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26,148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75.9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9,528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36.4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16,620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63.6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2015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33,952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7,602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22.4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26,350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77.6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9,210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35.0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17,140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65.0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34,586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7,400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21.4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27,186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78.6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8,799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32.4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18,387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67.6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2017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36,298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7,564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20.8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28,734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79.2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9,118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31.7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19,616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68.3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2018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36,162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7,288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20.2</a:t>
                      </a:r>
                      <a:endParaRPr lang="zh-TW" sz="1800" b="1" kern="100" dirty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28,874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79.8</a:t>
                      </a:r>
                      <a:endParaRPr lang="zh-TW" sz="1800" b="1" kern="1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>
                          <a:effectLst/>
                          <a:latin typeface="+mj-ea"/>
                          <a:ea typeface="+mj-ea"/>
                        </a:rPr>
                        <a:t>9,212</a:t>
                      </a:r>
                      <a:endParaRPr lang="zh-TW" sz="18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31.9</a:t>
                      </a:r>
                      <a:endParaRPr lang="zh-TW" sz="1800" b="1" kern="100" dirty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+mj-ea"/>
                          <a:ea typeface="+mj-ea"/>
                        </a:rPr>
                        <a:t>19,662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ea"/>
                          <a:ea typeface="+mj-ea"/>
                        </a:rPr>
                        <a:t>68.1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auto">
          <a:xfrm>
            <a:off x="323528" y="116632"/>
            <a:ext cx="85072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為何前科累犯一再進出監獄？</a:t>
            </a:r>
            <a:endParaRPr kumimoji="1" lang="zh-TW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60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50" y="692696"/>
            <a:ext cx="8796338" cy="11430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548640" indent="-41148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7200" b="1" dirty="0" smtClean="0">
                <a:ln w="6350"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犯罪成因</a:t>
            </a:r>
            <a:r>
              <a:rPr lang="zh-TW" altLang="en-US" sz="7200" b="1" dirty="0">
                <a:ln w="6350"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分析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99" y="2204865"/>
            <a:ext cx="6351601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2289061"/>
            <a:ext cx="2070238" cy="4524315"/>
          </a:xfrm>
          <a:prstGeom prst="rect">
            <a:avLst/>
          </a:prstGeom>
          <a:noFill/>
          <a:scene3d>
            <a:camera prst="orthographicFront">
              <a:rot lat="600000" lon="21299997" rev="0"/>
            </a:camera>
            <a:lightRig rig="sunset" dir="t">
              <a:rot lat="0" lon="0" rev="4200000"/>
            </a:lightRig>
          </a:scene3d>
          <a:sp3d prstMaterial="metal">
            <a:bevelT w="6350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7200" b="1" dirty="0">
                <a:ln/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科際整合的</a:t>
            </a:r>
            <a:r>
              <a:rPr lang="zh-TW" altLang="en-US" sz="7200" b="1" dirty="0" smtClean="0">
                <a:ln/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犯罪學</a:t>
            </a:r>
            <a:endParaRPr lang="zh-TW" altLang="en-US" sz="7200" b="1" cap="none" spc="0" dirty="0">
              <a:ln/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27384"/>
            <a:ext cx="9145016" cy="6840760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0888"/>
            <a:ext cx="9144000" cy="129614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72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犯罪，容易嗎？</a:t>
            </a:r>
          </a:p>
        </p:txBody>
      </p:sp>
    </p:spTree>
    <p:extLst>
      <p:ext uri="{BB962C8B-B14F-4D97-AF65-F5344CB8AC3E}">
        <p14:creationId xmlns:p14="http://schemas.microsoft.com/office/powerpoint/2010/main" val="352031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5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229600" cy="1570186"/>
          </a:xfrm>
        </p:spPr>
        <p:txBody>
          <a:bodyPr vert="horz" lIns="0" rIns="0" bIns="0" anchor="b">
            <a:normAutofit/>
          </a:bodyPr>
          <a:lstStyle/>
          <a:p>
            <a:pPr algn="l"/>
            <a:r>
              <a:rPr lang="zh-TW" altLang="en-US" sz="7200" b="1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</a:rPr>
              <a:t>犯罪發生要件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2060848"/>
            <a:ext cx="8013576" cy="40477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S</a:t>
            </a:r>
            <a:r>
              <a:rPr lang="zh-TW" altLang="en-US" sz="3600" b="1" dirty="0" smtClean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：情境</a:t>
            </a:r>
            <a:r>
              <a:rPr lang="en-US" altLang="zh-TW" sz="3600" b="1" dirty="0">
                <a:solidFill>
                  <a:srgbClr val="FFC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(Situation)</a:t>
            </a:r>
            <a:endParaRPr lang="zh-TW" altLang="en-US" sz="3600" b="1" dirty="0">
              <a:solidFill>
                <a:srgbClr val="FFC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O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：犯罪人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(Offender)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dirty="0" smtClean="0">
                <a:solidFill>
                  <a:srgbClr val="66FF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V</a:t>
            </a:r>
            <a:r>
              <a:rPr lang="zh-TW" altLang="en-US" sz="3600" b="1" dirty="0" smtClean="0">
                <a:solidFill>
                  <a:srgbClr val="66FF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：被害人</a:t>
            </a:r>
            <a:r>
              <a:rPr lang="en-US" altLang="zh-TW" sz="3600" b="1" dirty="0" smtClean="0">
                <a:solidFill>
                  <a:srgbClr val="66FF3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(Victim)</a:t>
            </a:r>
            <a:endParaRPr lang="en-US" altLang="zh-TW" sz="3400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2555776" y="1268761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508104" y="6926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</a:t>
            </a:r>
            <a:r>
              <a:rPr lang="zh-TW" altLang="en-US" sz="3200" b="1" dirty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：情境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987824" y="5805264"/>
            <a:ext cx="15121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TW"/>
            </a:defPPr>
            <a:lvl1pPr>
              <a:defRPr sz="320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altLang="zh-TW" dirty="0" smtClean="0">
                <a:solidFill>
                  <a:srgbClr val="FFFF00"/>
                </a:solidFill>
              </a:rPr>
              <a:t>O</a:t>
            </a:r>
          </a:p>
          <a:p>
            <a:r>
              <a:rPr lang="zh-TW" alt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犯罪人</a:t>
            </a:r>
            <a:endParaRPr lang="zh-TW" altLang="en-US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08304" y="580526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TW"/>
            </a:defPPr>
            <a:lvl1pPr>
              <a:defRPr sz="320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pPr marL="1165225"/>
            <a:r>
              <a:rPr lang="en-US" altLang="zh-TW" dirty="0" smtClean="0">
                <a:solidFill>
                  <a:srgbClr val="FFFF00"/>
                </a:solidFill>
              </a:rPr>
              <a:t>V</a:t>
            </a:r>
          </a:p>
          <a:p>
            <a:r>
              <a:rPr lang="zh-TW" alt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被害人</a:t>
            </a:r>
            <a:endParaRPr lang="zh-TW" altLang="en-US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29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9144000" cy="67687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72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犯罪發生要件分析</a:t>
            </a:r>
          </a:p>
          <a:p>
            <a:pPr lvl="1" algn="ctr" eaLnBrk="1" hangingPunct="1">
              <a:lnSpc>
                <a:spcPct val="90000"/>
              </a:lnSpc>
              <a:defRPr/>
            </a:pPr>
            <a:endParaRPr lang="zh-TW" altLang="en-US" sz="44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265113" eaLnBrk="1" hangingPunct="1">
              <a:lnSpc>
                <a:spcPct val="110000"/>
              </a:lnSpc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n"/>
              <a:defRPr/>
            </a:pPr>
            <a:r>
              <a:rPr lang="zh-TW" altLang="en-US" sz="5400" b="1" dirty="0" smtClean="0">
                <a:solidFill>
                  <a:srgbClr val="FF66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哪些人容易成為犯罪人</a:t>
            </a:r>
            <a:r>
              <a:rPr lang="en-US" altLang="zh-TW" sz="5400" b="1" dirty="0" smtClean="0">
                <a:solidFill>
                  <a:srgbClr val="FF66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47675" lvl="1" indent="-265113" eaLnBrk="1" hangingPunct="1">
              <a:lnSpc>
                <a:spcPct val="110000"/>
              </a:lnSpc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n"/>
              <a:defRPr/>
            </a:pPr>
            <a:r>
              <a:rPr lang="zh-TW" altLang="en-US" sz="54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哪些人容易成為被害人</a:t>
            </a:r>
            <a:r>
              <a:rPr lang="en-US" altLang="zh-TW" sz="54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47675" lvl="1" indent="-265113" eaLnBrk="1" hangingPunct="1">
              <a:lnSpc>
                <a:spcPct val="110000"/>
              </a:lnSpc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n"/>
              <a:defRPr/>
            </a:pPr>
            <a:r>
              <a:rPr lang="zh-TW" altLang="en-US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r>
              <a:rPr lang="en-US" altLang="zh-TW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被害</a:t>
            </a:r>
            <a:r>
              <a:rPr lang="en-US" altLang="zh-TW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高危險時間</a:t>
            </a:r>
            <a:r>
              <a:rPr lang="en-US" altLang="zh-TW" sz="54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47675" lvl="1" indent="-265113" eaLnBrk="1" hangingPunct="1">
              <a:lnSpc>
                <a:spcPct val="110000"/>
              </a:lnSpc>
              <a:buClr>
                <a:schemeClr val="bg2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n"/>
              <a:defRPr/>
            </a:pPr>
            <a:r>
              <a:rPr lang="zh-TW" altLang="en-US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被害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高危險地區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984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5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251520" y="404664"/>
            <a:ext cx="8893175" cy="59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66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錯誤的人</a:t>
            </a: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66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錯誤的時間</a:t>
            </a: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en-US" sz="66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錯誤的地方</a:t>
            </a: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66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遇到另一個</a:t>
            </a:r>
            <a:r>
              <a:rPr lang="zh-TW" altLang="en-US" sz="6600" b="1" dirty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錯誤的人</a:t>
            </a:r>
            <a:r>
              <a:rPr lang="en-US" altLang="zh-TW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﹔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犯罪</a:t>
            </a:r>
            <a:r>
              <a:rPr lang="en-US" altLang="zh-TW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被害</a:t>
            </a:r>
            <a:r>
              <a:rPr lang="en-US" altLang="zh-TW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66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從而發生。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1" y="764704"/>
            <a:ext cx="2998245" cy="2957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72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\Desktop\大頭照\2018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989043" cy="25583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28" y="-147593"/>
            <a:ext cx="8568952" cy="1200329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548640" indent="-411480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zh-TW" altLang="en-US" sz="5400" b="1" spc="50" dirty="0">
                <a:ln w="12700">
                  <a:noFill/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拔河理論：</a:t>
            </a:r>
            <a:r>
              <a:rPr kumimoji="0" lang="en-US" altLang="zh-TW" sz="5400" b="1" spc="50" dirty="0">
                <a:ln w="12700">
                  <a:noFill/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TUG or WAR</a:t>
            </a:r>
            <a:r>
              <a:rPr kumimoji="0" lang="zh-TW" altLang="en-US" sz="5400" b="1" spc="50" dirty="0">
                <a:ln w="12700">
                  <a:noFill/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964402"/>
            <a:ext cx="9144000" cy="57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0225" lvl="1" indent="-530225">
              <a:lnSpc>
                <a:spcPct val="95000"/>
              </a:lnSpc>
              <a:spcBef>
                <a:spcPts val="600"/>
              </a:spcBef>
              <a:buClr>
                <a:srgbClr val="66FF33"/>
              </a:buClr>
              <a:buSzPct val="12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>
                <a:latin typeface="+mn-lt"/>
                <a:ea typeface="微軟正黑體" panose="020B0604030504040204" pitchFamily="34" charset="-120"/>
              </a:rPr>
              <a:t>犯罪預防之三要件</a:t>
            </a: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Wingdings" pitchFamily="2" charset="2"/>
              <a:buNone/>
              <a:defRPr/>
            </a:pPr>
            <a:r>
              <a:rPr lang="en-US" altLang="zh-TW" sz="4400" b="1" dirty="0">
                <a:solidFill>
                  <a:srgbClr val="66FF33"/>
                </a:solidFill>
                <a:latin typeface="+mj-ea"/>
                <a:ea typeface="+mj-ea"/>
              </a:rPr>
              <a:t>T : teamwork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協同合作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Wingdings" pitchFamily="2" charset="2"/>
              <a:buNone/>
              <a:defRPr/>
            </a:pPr>
            <a:r>
              <a:rPr lang="en-US" altLang="zh-TW" sz="4400" b="1" dirty="0">
                <a:solidFill>
                  <a:srgbClr val="66FF33"/>
                </a:solidFill>
                <a:latin typeface="+mj-ea"/>
                <a:ea typeface="+mj-ea"/>
              </a:rPr>
              <a:t>U : undertake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承受負責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buFont typeface="Wingdings" pitchFamily="2" charset="2"/>
              <a:buNone/>
              <a:defRPr/>
            </a:pPr>
            <a:r>
              <a:rPr lang="en-US" altLang="zh-TW" sz="4400" b="1" dirty="0">
                <a:solidFill>
                  <a:srgbClr val="66FF33"/>
                </a:solidFill>
                <a:latin typeface="+mj-ea"/>
                <a:ea typeface="+mj-ea"/>
              </a:rPr>
              <a:t>G : glorify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誇耀讚賞</a:t>
            </a:r>
            <a:r>
              <a:rPr lang="en-US" altLang="zh-TW" sz="4400" b="1" dirty="0">
                <a:solidFill>
                  <a:srgbClr val="66FF33"/>
                </a:solidFill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marL="571500" lvl="1" indent="-571500">
              <a:lnSpc>
                <a:spcPct val="95000"/>
              </a:lnSpc>
              <a:spcBef>
                <a:spcPts val="600"/>
              </a:spcBef>
              <a:buClr>
                <a:srgbClr val="66FF33"/>
              </a:buClr>
              <a:buSzPct val="12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>
                <a:latin typeface="+mn-lt"/>
                <a:ea typeface="微軟正黑體" panose="020B0604030504040204" pitchFamily="34" charset="-120"/>
              </a:rPr>
              <a:t>若未達成，</a:t>
            </a:r>
            <a:r>
              <a:rPr lang="zh-TW" altLang="en-US" sz="4400" b="1" dirty="0" smtClean="0">
                <a:latin typeface="+mn-lt"/>
                <a:ea typeface="微軟正黑體" panose="020B0604030504040204" pitchFamily="34" charset="-120"/>
              </a:rPr>
              <a:t>則家庭、社會將</a:t>
            </a:r>
            <a:r>
              <a:rPr lang="en-US" altLang="zh-TW" sz="4400" b="1" dirty="0" smtClean="0">
                <a:latin typeface="+mn-lt"/>
                <a:ea typeface="微軟正黑體" panose="020B0604030504040204" pitchFamily="34" charset="-120"/>
              </a:rPr>
              <a:t>……</a:t>
            </a:r>
            <a:endParaRPr lang="zh-TW" altLang="en-US" sz="4400" b="1" dirty="0">
              <a:latin typeface="+mn-lt"/>
              <a:ea typeface="微軟正黑體" panose="020B0604030504040204" pitchFamily="34" charset="-120"/>
            </a:endParaRP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defRPr/>
            </a:pP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W : withdraw(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退縮逃避</a:t>
            </a: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defRPr/>
            </a:pP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A : aggression(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暴力攻擊</a:t>
            </a: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</a:p>
          <a:p>
            <a:pPr marL="633413" lvl="2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20000"/>
              <a:defRPr/>
            </a:pP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R : revenge(</a:t>
            </a:r>
            <a:r>
              <a:rPr lang="zh-TW" altLang="en-US" sz="4400" b="1" dirty="0">
                <a:solidFill>
                  <a:srgbClr val="FFFF00"/>
                </a:solidFill>
                <a:latin typeface="+mj-ea"/>
                <a:ea typeface="+mj-ea"/>
              </a:rPr>
              <a:t>怨懟報復</a:t>
            </a:r>
            <a:r>
              <a:rPr lang="en-US" altLang="zh-TW" sz="4400" b="1" dirty="0">
                <a:solidFill>
                  <a:srgbClr val="FFFF0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7092280" y="32129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鄧煌發</a:t>
            </a:r>
            <a:r>
              <a:rPr lang="en-US" altLang="zh-TW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(2001)</a:t>
            </a:r>
            <a:r>
              <a:rPr lang="zh-TW" alt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，中輟與拔河理論</a:t>
            </a:r>
            <a:endParaRPr lang="zh-TW" altLang="en-US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0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0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0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0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 build="p" bldLvl="3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71D9E-07F7-43AF-8BB0-4F1C3BB87A2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107950" y="1556792"/>
            <a:ext cx="8856663" cy="41052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kumimoji="0" lang="zh-TW" altLang="en-US" sz="3600" b="1" i="0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個我因素：衝動人格特質；低自控 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kumimoji="0" lang="zh-TW" altLang="en-US" sz="3600" b="1" i="0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家庭因素：教養不足；未婚或婚姻不良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kumimoji="0" lang="zh-TW" altLang="en-US" sz="3600" b="1" i="0" dirty="0" smtClean="0">
                <a:solidFill>
                  <a:srgbClr val="D6009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學校因素：學校適應不良；教育程度低落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kumimoji="0" lang="zh-TW" altLang="en-US" sz="3600" b="1" i="0" dirty="0" smtClean="0">
                <a:solidFill>
                  <a:srgbClr val="FFC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同儕因素：結交非行同儕</a:t>
            </a:r>
          </a:p>
          <a:p>
            <a:pPr>
              <a:lnSpc>
                <a:spcPct val="150000"/>
              </a:lnSpc>
              <a:spcBef>
                <a:spcPts val="1800"/>
              </a:spcBef>
              <a:buClrTx/>
              <a:buSzTx/>
              <a:buFont typeface="Wingdings" pitchFamily="2" charset="2"/>
              <a:buChar char="ü"/>
              <a:defRPr/>
            </a:pPr>
            <a:r>
              <a:rPr kumimoji="0" lang="zh-TW" altLang="en-US" sz="3600" b="1" i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職業因素：失業；從事低劣之職業</a:t>
            </a:r>
            <a:r>
              <a:rPr kumimoji="0" lang="zh-TW" altLang="en-US" sz="1600" b="1" i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1050" b="1" i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51808" y="331788"/>
            <a:ext cx="7608624" cy="120032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defPPr>
              <a:defRPr lang="zh-TW"/>
            </a:defPPr>
            <a:lvl1pPr marL="548640" indent="-411480" algn="ctr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 kumimoji="0" sz="7200" b="1" cap="none" baseline="0">
                <a:ln w="6350"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失能的生涯發展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31440"/>
            <a:ext cx="9144000" cy="7344816"/>
          </a:xfrm>
          <a:prstGeom prst="rect">
            <a:avLst/>
          </a:prstGeom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60474"/>
            <a:ext cx="8229600" cy="1152302"/>
          </a:xfrm>
        </p:spPr>
        <p:txBody>
          <a:bodyPr vert="horz" lIns="0" rIns="0" bIns="0" rtlCol="0" anchor="b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/>
            <a:r>
              <a:rPr lang="zh-TW" altLang="en-US" sz="7200" b="1" dirty="0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</a:rPr>
              <a:t>綱要</a:t>
            </a:r>
            <a:endParaRPr lang="zh-TW" altLang="en-US" sz="7200" b="1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>
                <a:glow rad="63500">
                  <a:srgbClr val="FF0000">
                    <a:alpha val="40000"/>
                  </a:srgbClr>
                </a:glow>
              </a:effectLst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628800"/>
            <a:ext cx="8136904" cy="496885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en-US" altLang="zh-TW" sz="4400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台灣全般犯罪概況</a:t>
            </a:r>
            <a:endParaRPr lang="en-US" altLang="zh-TW" sz="4400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科際整合的犯罪原因論</a:t>
            </a:r>
            <a:endParaRPr lang="en-US" altLang="zh-TW" sz="4400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重現犯罪人的社會關懷力</a:t>
            </a:r>
            <a:endParaRPr lang="en-US" altLang="zh-TW" sz="4400" b="1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400"/>
              </a:spcBef>
              <a:buClr>
                <a:srgbClr val="FFFF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endParaRPr lang="en-US" altLang="zh-TW" sz="4400" b="1" dirty="0" smtClean="0">
              <a:solidFill>
                <a:srgbClr val="66FF3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78464"/>
            <a:ext cx="9144000" cy="58772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72007"/>
            <a:ext cx="7992888" cy="98072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defPPr>
              <a:defRPr lang="zh-TW"/>
            </a:defPPr>
            <a:lvl1pPr marL="548640" indent="-411480" algn="ctr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 kumimoji="0" sz="7200" b="1" cap="none" baseline="0">
                <a:ln w="6350">
                  <a:noFill/>
                </a:ln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社會關懷理論</a:t>
            </a:r>
            <a:r>
              <a:rPr lang="zh-TW" altLang="en-US" sz="44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架構</a:t>
            </a:r>
            <a:endParaRPr lang="zh-TW" altLang="en-US" sz="4400" dirty="0">
              <a:solidFill>
                <a:schemeClr val="bg2">
                  <a:lumMod val="50000"/>
                  <a:lumOff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636216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  <a:latin typeface="+mn-lt"/>
              </a:rPr>
              <a:t>R.</a:t>
            </a:r>
            <a:r>
              <a:rPr lang="zh-TW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  <a:latin typeface="+mn-lt"/>
              </a:rPr>
              <a:t>Agnew</a:t>
            </a:r>
            <a:r>
              <a:rPr lang="zh-TW" altLang="en-US" sz="1400" dirty="0" smtClean="0">
                <a:solidFill>
                  <a:schemeClr val="bg1"/>
                </a:solidFill>
                <a:latin typeface="+mn-lt"/>
              </a:rPr>
              <a:t>（</a:t>
            </a:r>
            <a:r>
              <a:rPr lang="en-US" altLang="zh-TW" sz="1400" dirty="0" smtClean="0">
                <a:solidFill>
                  <a:schemeClr val="bg1"/>
                </a:solidFill>
                <a:latin typeface="+mn-lt"/>
              </a:rPr>
              <a:t>2014</a:t>
            </a:r>
            <a:r>
              <a:rPr lang="zh-TW" altLang="en-US" sz="1400" dirty="0" smtClean="0">
                <a:solidFill>
                  <a:schemeClr val="bg1"/>
                </a:solidFill>
                <a:latin typeface="+mn-lt"/>
              </a:rPr>
              <a:t>），</a:t>
            </a:r>
            <a:r>
              <a:rPr lang="en-US" altLang="zh-TW" sz="1400" dirty="0" smtClean="0">
                <a:solidFill>
                  <a:schemeClr val="bg1"/>
                </a:solidFill>
                <a:latin typeface="+mn-lt"/>
              </a:rPr>
              <a:t>Social Concern and Crime</a:t>
            </a:r>
            <a:endParaRPr lang="zh-TW" alt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980728"/>
            <a:ext cx="2160240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15616" y="98072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緊張壓力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79712" y="285293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社會關懷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19672" y="47971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生理成因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08104" y="530120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情境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因素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12360" y="346093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曝險行為</a:t>
            </a:r>
          </a:p>
          <a:p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犯</a:t>
            </a:r>
            <a:r>
              <a:rPr lang="zh-TW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罪</a:t>
            </a:r>
            <a:r>
              <a:rPr lang="zh-TW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行為</a:t>
            </a:r>
            <a:endParaRPr lang="zh-TW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868144" y="22048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R. Agnew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37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653816906"/>
              </p:ext>
            </p:extLst>
          </p:nvPr>
        </p:nvGraphicFramePr>
        <p:xfrm>
          <a:off x="1259632" y="0"/>
          <a:ext cx="78488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940152" y="-273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Care about the welfare of others</a:t>
            </a:r>
            <a:endParaRPr lang="zh-TW" altLang="en-US" sz="2400" b="1" i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72200" y="2060848"/>
            <a:ext cx="274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400" b="1" i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altLang="zh-TW" dirty="0"/>
              <a:t>Desire for close ties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63688" y="42210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400" b="1" i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altLang="zh-TW" dirty="0"/>
              <a:t>Desire to conform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40152" y="60212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2400" b="1" i="1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altLang="zh-TW" dirty="0"/>
              <a:t>Moral intuitions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60304" y="2213248"/>
            <a:ext cx="2583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Social Concern</a:t>
            </a:r>
            <a:endParaRPr lang="zh-TW" altLang="en-US" sz="28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5977" y="2309993"/>
            <a:ext cx="1015663" cy="4359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66FF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社會關懷理論</a:t>
            </a:r>
            <a:endParaRPr lang="zh-TW" altLang="en-US" sz="5400" b="1" dirty="0">
              <a:solidFill>
                <a:srgbClr val="66FF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496" y="-25877"/>
            <a:ext cx="3888432" cy="2086725"/>
          </a:xfrm>
          <a:prstGeom prst="rect">
            <a:avLst/>
          </a:prstGeom>
          <a:effectLst/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defPPr>
              <a:defRPr lang="zh-TW"/>
            </a:defPPr>
            <a:lvl1pPr marL="548640" indent="-411480" algn="ctr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 kumimoji="0" sz="7200" b="1" cap="none" baseline="0">
                <a:ln w="6350">
                  <a:noFill/>
                </a:ln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5400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正向</a:t>
            </a:r>
            <a:r>
              <a:rPr lang="zh-TW" altLang="en-US" sz="5400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犯罪學</a:t>
            </a:r>
            <a:endParaRPr lang="en-US" altLang="zh-TW" sz="5400" dirty="0" smtClean="0">
              <a:solidFill>
                <a:schemeClr val="bg2">
                  <a:lumMod val="50000"/>
                  <a:lumOff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zh-TW" altLang="en-US" sz="5400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觀點</a:t>
            </a:r>
          </a:p>
        </p:txBody>
      </p:sp>
    </p:spTree>
    <p:extLst>
      <p:ext uri="{BB962C8B-B14F-4D97-AF65-F5344CB8AC3E}">
        <p14:creationId xmlns:p14="http://schemas.microsoft.com/office/powerpoint/2010/main" val="25829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71884" y="-27384"/>
            <a:ext cx="8964612" cy="1384300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marL="548640" indent="-41148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66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犯罪預防，大家一起來</a:t>
            </a:r>
          </a:p>
        </p:txBody>
      </p:sp>
      <p:pic>
        <p:nvPicPr>
          <p:cNvPr id="5122" name="Picture 2" descr="D:\data\Desktop\相片\庇護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92688" cy="5613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452320" y="626925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66FF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活菩薩</a:t>
            </a:r>
            <a:endParaRPr lang="zh-TW" altLang="en-US" sz="2000" b="1" dirty="0">
              <a:solidFill>
                <a:srgbClr val="66FF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07" grpId="2"/>
      <p:bldP spid="123907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0"/>
            <a:ext cx="5403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73232" y="260648"/>
            <a:ext cx="1046440" cy="63367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56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  敬請指教</a:t>
            </a:r>
            <a:endParaRPr lang="zh-TW" altLang="en-US" sz="5600" b="1" dirty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13993" y="260648"/>
            <a:ext cx="1046440" cy="6309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TW"/>
            </a:defPPr>
            <a:lvl1pPr>
              <a:defRPr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z="5600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全家</a:t>
            </a:r>
            <a:r>
              <a:rPr lang="zh-TW" altLang="en-US" sz="5600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祝願  平安吉祥</a:t>
            </a:r>
            <a:endParaRPr lang="zh-TW" altLang="en-US" sz="5600" dirty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6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李昌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noFill/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547813" y="3500438"/>
            <a:ext cx="609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zh-TW" altLang="en-US" sz="80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 </a:t>
            </a:r>
            <a:r>
              <a:rPr lang="zh-TW" altLang="en-US" sz="80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告 完 畢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zh-TW" altLang="en-US" sz="80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 </a:t>
            </a:r>
            <a:r>
              <a:rPr lang="zh-TW" altLang="en-US" sz="80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 大 家</a:t>
            </a:r>
            <a:endParaRPr lang="zh-TW" altLang="en-US" sz="8000" dirty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50215_david139_0115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89750"/>
          </a:xfrm>
          <a:noFill/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52302"/>
          </a:xfrm>
        </p:spPr>
        <p:txBody>
          <a:bodyPr vert="horz" lIns="0" rIns="0" bIns="0" rtlCol="0" anchor="b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algn="ctr"/>
            <a:r>
              <a:rPr lang="zh-TW" altLang="en-US" sz="7200" b="1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63500">
                    <a:srgbClr val="FF0000">
                      <a:alpha val="40000"/>
                    </a:srgbClr>
                  </a:glow>
                </a:effectLst>
              </a:rPr>
              <a:t>前言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92088" y="2071688"/>
            <a:ext cx="9444038" cy="45259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童年是一場夢，少年是一幅畫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青年是一首詩，壯年是一部小說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中年是一篇散文，老年是一套哲學</a:t>
            </a:r>
          </a:p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但，有多少人卻</a:t>
            </a:r>
            <a:r>
              <a:rPr lang="en-US" altLang="zh-TW" sz="44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3062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98" y="52959"/>
            <a:ext cx="3655315" cy="257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548640" indent="-41148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7200" b="1" dirty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問題省思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80528" y="1412776"/>
            <a:ext cx="9324528" cy="5472608"/>
          </a:xfrm>
        </p:spPr>
        <p:txBody>
          <a:bodyPr>
            <a:noAutofit/>
          </a:bodyPr>
          <a:lstStyle/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人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是理性的動物嗎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？</a:t>
            </a:r>
            <a:endParaRPr lang="en-US" altLang="zh-TW" sz="3800" b="1" dirty="0" smtClean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一樣</a:t>
            </a:r>
            <a:r>
              <a:rPr lang="zh-TW" altLang="zh-TW" sz="38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的起點，不一樣的</a:t>
            </a: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終點</a:t>
            </a:r>
            <a:r>
              <a:rPr lang="zh-TW" altLang="en-US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？</a:t>
            </a: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 </a:t>
            </a:r>
            <a:endParaRPr lang="en-US" altLang="zh-TW" sz="3800" b="1" dirty="0" smtClean="0">
              <a:solidFill>
                <a:srgbClr val="66FF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美國</a:t>
            </a:r>
            <a:r>
              <a:rPr lang="zh-TW" altLang="en-US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前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總統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歐巴馬與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台灣陳</a:t>
            </a:r>
            <a:r>
              <a:rPr lang="zh-TW" altLang="en-US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○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興</a:t>
            </a:r>
            <a:r>
              <a:rPr lang="zh-TW" altLang="en-US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？</a:t>
            </a:r>
            <a:endParaRPr lang="en-US" altLang="zh-TW" sz="3800" b="1" dirty="0" smtClean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en-US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近</a:t>
            </a: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年</a:t>
            </a:r>
            <a:r>
              <a:rPr lang="zh-TW" altLang="zh-TW" sz="38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少年</a:t>
            </a: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傷害罪</a:t>
            </a:r>
            <a:r>
              <a:rPr lang="zh-TW" altLang="en-US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為何一直居高不下？</a:t>
            </a:r>
            <a:endParaRPr lang="en-US" altLang="zh-TW" sz="3800" b="1" dirty="0" smtClean="0">
              <a:solidFill>
                <a:srgbClr val="66FF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提高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酒駕刑度，對社會是福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？</a:t>
            </a:r>
            <a:r>
              <a:rPr lang="zh-TW" altLang="en-US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還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是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禍？ </a:t>
            </a:r>
            <a:endParaRPr lang="en-US" altLang="zh-TW" sz="3800" b="1" dirty="0" smtClean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363538" indent="-22701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死刑</a:t>
            </a:r>
            <a:r>
              <a:rPr lang="zh-TW" altLang="zh-TW" sz="3800" b="1" dirty="0">
                <a:solidFill>
                  <a:srgbClr val="66FF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是維護正義的最後防線？ </a:t>
            </a:r>
            <a:endParaRPr lang="en-US" altLang="zh-TW" sz="3800" b="1" dirty="0" smtClean="0">
              <a:solidFill>
                <a:srgbClr val="66FF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  <a:p>
            <a:pPr marL="446088" indent="-309563">
              <a:lnSpc>
                <a:spcPts val="47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l"/>
            </a:pP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台灣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社會提供價值觀渾沌不明、衝突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對立怨恨</a:t>
            </a:r>
            <a:r>
              <a:rPr lang="zh-TW" altLang="zh-TW" sz="3800" b="1" dirty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分化、敵意等的兒少成長</a:t>
            </a:r>
            <a:r>
              <a:rPr lang="zh-TW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環境</a:t>
            </a:r>
            <a:r>
              <a:rPr lang="en-US" altLang="zh-TW" sz="3800" b="1" dirty="0" smtClean="0">
                <a:solidFill>
                  <a:srgbClr val="00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</a:rPr>
              <a:t>…… </a:t>
            </a:r>
            <a:endParaRPr lang="zh-TW" altLang="en-US" sz="3800" b="1" dirty="0">
              <a:solidFill>
                <a:srgbClr val="00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6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N06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44824"/>
            <a:ext cx="7668344" cy="1368152"/>
          </a:xfr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zh-TW" altLang="en-US" sz="7200" b="1" dirty="0" smtClean="0">
                <a:solidFill>
                  <a:srgbClr val="00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台灣全般犯罪概況</a:t>
            </a:r>
            <a:endParaRPr lang="zh-TW" altLang="en-US" sz="7200" b="1" dirty="0">
              <a:solidFill>
                <a:srgbClr val="00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99032"/>
          </a:xfrm>
        </p:spPr>
        <p:txBody>
          <a:bodyPr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zh-TW" altLang="en-US" sz="6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6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全般犯罪發生率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36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7490" y="6169688"/>
            <a:ext cx="7398926" cy="4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99032"/>
          </a:xfrm>
        </p:spPr>
        <p:txBody>
          <a:bodyPr vert="horz" anchor="ctr"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6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6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全般犯罪人口率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" y="1412776"/>
            <a:ext cx="893950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3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399032"/>
          </a:xfrm>
        </p:spPr>
        <p:txBody>
          <a:bodyPr vert="horz" anchor="ctr"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5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5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公共危險犯罪發生率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3" y="1543835"/>
            <a:ext cx="9164793" cy="531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1399032"/>
          </a:xfrm>
        </p:spPr>
        <p:txBody>
          <a:bodyPr vert="horz" anchor="ctr">
            <a:noAutofit/>
          </a:bodyPr>
          <a:lstStyle/>
          <a:p>
            <a:pPr marL="548640" indent="-411480" algn="ctr">
              <a:lnSpc>
                <a:spcPct val="9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zh-TW" altLang="en-US" sz="5000" b="1" dirty="0" smtClean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近年來</a:t>
            </a:r>
            <a:r>
              <a:rPr lang="zh-TW" altLang="en-US" sz="5000" b="1" dirty="0">
                <a:solidFill>
                  <a:srgbClr val="66FF33"/>
                </a:solidFill>
                <a:effectLst>
                  <a:glow rad="101600">
                    <a:srgbClr val="6600CC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公共危險犯罪人口率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585"/>
            <a:ext cx="9144000" cy="53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9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中庸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中庸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中庸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663</Words>
  <Application>Microsoft Office PowerPoint</Application>
  <PresentationFormat>如螢幕大小 (4:3)</PresentationFormat>
  <Paragraphs>222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24</vt:i4>
      </vt:variant>
    </vt:vector>
  </HeadingPairs>
  <TitlesOfParts>
    <vt:vector size="40" baseType="lpstr">
      <vt:lpstr>宋体</vt:lpstr>
      <vt:lpstr>微軟正黑體</vt:lpstr>
      <vt:lpstr>新細明體</vt:lpstr>
      <vt:lpstr>標楷體</vt:lpstr>
      <vt:lpstr>Arial</vt:lpstr>
      <vt:lpstr>Berlin Sans FB Demi</vt:lpstr>
      <vt:lpstr>Calibri</vt:lpstr>
      <vt:lpstr>Footlight MT Light</vt:lpstr>
      <vt:lpstr>Goudy Old Style</vt:lpstr>
      <vt:lpstr>Times New Roman</vt:lpstr>
      <vt:lpstr>Wingdings</vt:lpstr>
      <vt:lpstr>Wingdings 2</vt:lpstr>
      <vt:lpstr>中庸</vt:lpstr>
      <vt:lpstr>2_中庸</vt:lpstr>
      <vt:lpstr>3_中庸</vt:lpstr>
      <vt:lpstr>鳳舞九天</vt:lpstr>
      <vt:lpstr>回歸家庭  融入社會</vt:lpstr>
      <vt:lpstr>綱要</vt:lpstr>
      <vt:lpstr>前言</vt:lpstr>
      <vt:lpstr>問題省思</vt:lpstr>
      <vt:lpstr>台灣全般犯罪概況</vt:lpstr>
      <vt:lpstr>近年來全般犯罪發生率</vt:lpstr>
      <vt:lpstr>近年來全般犯罪人口率</vt:lpstr>
      <vt:lpstr>近年來公共危險犯罪發生率</vt:lpstr>
      <vt:lpstr>近年來公共危險犯罪人口率</vt:lpstr>
      <vt:lpstr>近年來毒品犯罪發生率</vt:lpstr>
      <vt:lpstr>近年來毒品犯罪人口率</vt:lpstr>
      <vt:lpstr>近10年各監新入監受刑人前科情形</vt:lpstr>
      <vt:lpstr>犯罪成因分析</vt:lpstr>
      <vt:lpstr>PowerPoint 簡報</vt:lpstr>
      <vt:lpstr>犯罪發生要件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犯罪預防，大家一起來</vt:lpstr>
      <vt:lpstr>PowerPoint 簡報</vt:lpstr>
      <vt:lpstr>PowerPoint 簡報</vt:lpstr>
    </vt:vector>
  </TitlesOfParts>
  <Company>Central Police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青少年犯罪成因及預防</dc:title>
  <dc:creator>鄧煌發</dc:creator>
  <cp:lastModifiedBy>user</cp:lastModifiedBy>
  <cp:revision>85</cp:revision>
  <dcterms:created xsi:type="dcterms:W3CDTF">2007-09-30T06:28:17Z</dcterms:created>
  <dcterms:modified xsi:type="dcterms:W3CDTF">2020-12-14T01:37:54Z</dcterms:modified>
</cp:coreProperties>
</file>