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CE6"/>
    <a:srgbClr val="F19E65"/>
    <a:srgbClr val="33CCCC"/>
    <a:srgbClr val="FFFF66"/>
    <a:srgbClr val="FF9900"/>
    <a:srgbClr val="E4F1F5"/>
    <a:srgbClr val="4D93D3"/>
    <a:srgbClr val="DEEBF7"/>
    <a:srgbClr val="F5F9FD"/>
    <a:srgbClr val="E66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U\Desktop\&#40575;&#33609;&#30435;&#29508;&#29677;&#27511;&#24180;&#36984;&#35506;&#20154;&#25976;&#34920;+&#22294;1124.docx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ts val="3400"/>
              </a:lnSpc>
              <a:defRPr sz="2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sz="3200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嘉義中心鹿草面授點監獄</a:t>
            </a:r>
            <a:r>
              <a:rPr lang="zh-TW" sz="3200" dirty="0" smtClean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班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400"/>
              </a:lnSpc>
              <a:defRPr sz="2800"/>
            </a:pPr>
            <a:r>
              <a:rPr lang="zh-TW" sz="3200" dirty="0" smtClean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歷年</a:t>
            </a:r>
            <a:r>
              <a:rPr lang="zh-TW" sz="3200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選課</a:t>
            </a:r>
            <a:r>
              <a:rPr lang="zh-TW" sz="3200" dirty="0" smtClean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人數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圖</a:t>
            </a:r>
            <a:endParaRPr lang="zh-TW" sz="3200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c:rich>
      </c:tx>
      <c:layout>
        <c:manualLayout>
          <c:xMode val="edge"/>
          <c:yMode val="edge"/>
          <c:x val="0.29165733604571609"/>
          <c:y val="9.68548114158046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3400"/>
            </a:lnSpc>
            <a:defRPr sz="2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3345251486421343E-2"/>
          <c:y val="0.27871002347439061"/>
          <c:w val="0.89696261181638004"/>
          <c:h val="0.54020911592072018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工作表1!$K$3</c:f>
              <c:strCache>
                <c:ptCount val="1"/>
                <c:pt idx="0">
                  <c:v>上學期</c:v>
                </c:pt>
              </c:strCache>
            </c:strRef>
          </c:tx>
          <c:spPr>
            <a:ln w="22225" cap="rnd">
              <a:solidFill>
                <a:srgbClr val="90ABDC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4534403884761809E-2"/>
                  <c:y val="-2.8902664344483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76-48FC-88E1-1BC3E1489ED7}"/>
                </c:ext>
              </c:extLst>
            </c:dLbl>
            <c:dLbl>
              <c:idx val="1"/>
              <c:layout>
                <c:manualLayout>
                  <c:x val="-1.7888497088937631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876-48FC-88E1-1BC3E1489ED7}"/>
                </c:ext>
              </c:extLst>
            </c:dLbl>
            <c:dLbl>
              <c:idx val="2"/>
              <c:layout>
                <c:manualLayout>
                  <c:x val="-2.1242590293113414E-2"/>
                  <c:y val="-2.477371229527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76-48FC-88E1-1BC3E1489ED7}"/>
                </c:ext>
              </c:extLst>
            </c:dLbl>
            <c:dLbl>
              <c:idx val="3"/>
              <c:layout>
                <c:manualLayout>
                  <c:x val="-2.2360621361172055E-2"/>
                  <c:y val="-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876-48FC-88E1-1BC3E1489ED7}"/>
                </c:ext>
              </c:extLst>
            </c:dLbl>
            <c:dLbl>
              <c:idx val="4"/>
              <c:layout>
                <c:manualLayout>
                  <c:x val="-2.0124559225054853E-2"/>
                  <c:y val="-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876-48FC-88E1-1BC3E1489ED7}"/>
                </c:ext>
              </c:extLst>
            </c:dLbl>
            <c:dLbl>
              <c:idx val="5"/>
              <c:layout>
                <c:manualLayout>
                  <c:x val="-1.9006528156996213E-2"/>
                  <c:y val="-2.064476024605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876-48FC-88E1-1BC3E1489ED7}"/>
                </c:ext>
              </c:extLst>
            </c:dLbl>
            <c:dLbl>
              <c:idx val="6"/>
              <c:layout>
                <c:manualLayout>
                  <c:x val="-1.9006528156996171E-2"/>
                  <c:y val="-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876-48FC-88E1-1BC3E1489ED7}"/>
                </c:ext>
              </c:extLst>
            </c:dLbl>
            <c:dLbl>
              <c:idx val="7"/>
              <c:layout>
                <c:manualLayout>
                  <c:x val="-2.0124559225054895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876-48FC-88E1-1BC3E1489ED7}"/>
                </c:ext>
              </c:extLst>
            </c:dLbl>
            <c:dLbl>
              <c:idx val="8"/>
              <c:layout>
                <c:manualLayout>
                  <c:x val="-1.788849708893761E-2"/>
                  <c:y val="-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876-48FC-88E1-1BC3E1489ED7}"/>
                </c:ext>
              </c:extLst>
            </c:dLbl>
            <c:dLbl>
              <c:idx val="9"/>
              <c:layout>
                <c:manualLayout>
                  <c:x val="-2.0124559225054812E-2"/>
                  <c:y val="-2.064476024605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876-48FC-88E1-1BC3E1489ED7}"/>
                </c:ext>
              </c:extLst>
            </c:dLbl>
            <c:dLbl>
              <c:idx val="10"/>
              <c:layout>
                <c:manualLayout>
                  <c:x val="-1.6770466020879012E-2"/>
                  <c:y val="-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876-48FC-88E1-1BC3E1489ED7}"/>
                </c:ext>
              </c:extLst>
            </c:dLbl>
            <c:dLbl>
              <c:idx val="11"/>
              <c:layout>
                <c:manualLayout>
                  <c:x val="-1.788849708893761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876-48FC-88E1-1BC3E1489ED7}"/>
                </c:ext>
              </c:extLst>
            </c:dLbl>
            <c:dLbl>
              <c:idx val="12"/>
              <c:layout>
                <c:manualLayout>
                  <c:x val="-1.6770466020879012E-2"/>
                  <c:y val="-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876-48FC-88E1-1BC3E1489ED7}"/>
                </c:ext>
              </c:extLst>
            </c:dLbl>
            <c:dLbl>
              <c:idx val="13"/>
              <c:layout>
                <c:manualLayout>
                  <c:x val="-1.453440388476189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876-48FC-88E1-1BC3E1489ED7}"/>
                </c:ext>
              </c:extLst>
            </c:dLbl>
            <c:dLbl>
              <c:idx val="14"/>
              <c:layout>
                <c:manualLayout>
                  <c:x val="-2.0124559225054812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876-48FC-88E1-1BC3E1489ED7}"/>
                </c:ext>
              </c:extLst>
            </c:dLbl>
            <c:dLbl>
              <c:idx val="15"/>
              <c:layout>
                <c:manualLayout>
                  <c:x val="-1.788849708893761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876-48FC-88E1-1BC3E1489ED7}"/>
                </c:ext>
              </c:extLst>
            </c:dLbl>
            <c:dLbl>
              <c:idx val="16"/>
              <c:layout>
                <c:manualLayout>
                  <c:x val="-1.7888497088937694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876-48FC-88E1-1BC3E1489ED7}"/>
                </c:ext>
              </c:extLst>
            </c:dLbl>
            <c:dLbl>
              <c:idx val="17"/>
              <c:layout>
                <c:manualLayout>
                  <c:x val="-1.788849708893761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876-48FC-88E1-1BC3E1489ED7}"/>
                </c:ext>
              </c:extLst>
            </c:dLbl>
            <c:dLbl>
              <c:idx val="18"/>
              <c:layout>
                <c:manualLayout>
                  <c:x val="-1.9006528156996213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876-48FC-88E1-1BC3E1489ED7}"/>
                </c:ext>
              </c:extLst>
            </c:dLbl>
            <c:dLbl>
              <c:idx val="19"/>
              <c:layout>
                <c:manualLayout>
                  <c:x val="-1.788849708893761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876-48FC-88E1-1BC3E1489ED7}"/>
                </c:ext>
              </c:extLst>
            </c:dLbl>
            <c:dLbl>
              <c:idx val="20"/>
              <c:layout>
                <c:manualLayout>
                  <c:x val="-1.6770466020879175E-2"/>
                  <c:y val="-2.064476024605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876-48FC-88E1-1BC3E1489ED7}"/>
                </c:ext>
              </c:extLst>
            </c:dLbl>
            <c:dLbl>
              <c:idx val="21"/>
              <c:layout>
                <c:manualLayout>
                  <c:x val="-1.6770466020879175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876-48FC-88E1-1BC3E1489ED7}"/>
                </c:ext>
              </c:extLst>
            </c:dLbl>
            <c:dLbl>
              <c:idx val="22"/>
              <c:layout>
                <c:manualLayout>
                  <c:x val="-1.6770466020879012E-2"/>
                  <c:y val="-2.064476024605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876-48FC-88E1-1BC3E1489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工作表1!$L$2:$AH$2</c:f>
              <c:numCache>
                <c:formatCode>General</c:formatCode>
                <c:ptCount val="23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103</c:v>
                </c:pt>
                <c:pt idx="17">
                  <c:v>104</c:v>
                </c:pt>
                <c:pt idx="18">
                  <c:v>105</c:v>
                </c:pt>
                <c:pt idx="19">
                  <c:v>106</c:v>
                </c:pt>
                <c:pt idx="20">
                  <c:v>107</c:v>
                </c:pt>
                <c:pt idx="21">
                  <c:v>108</c:v>
                </c:pt>
                <c:pt idx="22">
                  <c:v>109</c:v>
                </c:pt>
              </c:numCache>
            </c:numRef>
          </c:cat>
          <c:val>
            <c:numRef>
              <c:f>工作表1!$L$3:$AH$3</c:f>
              <c:numCache>
                <c:formatCode>General</c:formatCode>
                <c:ptCount val="23"/>
                <c:pt idx="0">
                  <c:v>99</c:v>
                </c:pt>
                <c:pt idx="1">
                  <c:v>117</c:v>
                </c:pt>
                <c:pt idx="2">
                  <c:v>120</c:v>
                </c:pt>
                <c:pt idx="3">
                  <c:v>124</c:v>
                </c:pt>
                <c:pt idx="4">
                  <c:v>127</c:v>
                </c:pt>
                <c:pt idx="5">
                  <c:v>117</c:v>
                </c:pt>
                <c:pt idx="6">
                  <c:v>119</c:v>
                </c:pt>
                <c:pt idx="7">
                  <c:v>127</c:v>
                </c:pt>
                <c:pt idx="8">
                  <c:v>119</c:v>
                </c:pt>
                <c:pt idx="9">
                  <c:v>124</c:v>
                </c:pt>
                <c:pt idx="10">
                  <c:v>118</c:v>
                </c:pt>
                <c:pt idx="11">
                  <c:v>118</c:v>
                </c:pt>
                <c:pt idx="12">
                  <c:v>108</c:v>
                </c:pt>
                <c:pt idx="13">
                  <c:v>96</c:v>
                </c:pt>
                <c:pt idx="14">
                  <c:v>103</c:v>
                </c:pt>
                <c:pt idx="15">
                  <c:v>116</c:v>
                </c:pt>
                <c:pt idx="16">
                  <c:v>110</c:v>
                </c:pt>
                <c:pt idx="17">
                  <c:v>108</c:v>
                </c:pt>
                <c:pt idx="18">
                  <c:v>102</c:v>
                </c:pt>
                <c:pt idx="19">
                  <c:v>103</c:v>
                </c:pt>
                <c:pt idx="20">
                  <c:v>97</c:v>
                </c:pt>
                <c:pt idx="21">
                  <c:v>89</c:v>
                </c:pt>
                <c:pt idx="22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76-48FC-88E1-1BC3E1489ED7}"/>
            </c:ext>
          </c:extLst>
        </c:ser>
        <c:ser>
          <c:idx val="1"/>
          <c:order val="1"/>
          <c:tx>
            <c:strRef>
              <c:f>工作表1!$K$4</c:f>
              <c:strCache>
                <c:ptCount val="1"/>
                <c:pt idx="0">
                  <c:v>下學期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5652434952820409E-2"/>
                  <c:y val="2.4773712295271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76-48FC-88E1-1BC3E1489ED7}"/>
                </c:ext>
              </c:extLst>
            </c:dLbl>
            <c:dLbl>
              <c:idx val="1"/>
              <c:layout>
                <c:manualLayout>
                  <c:x val="-1.565243495282043E-2"/>
                  <c:y val="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76-48FC-88E1-1BC3E1489ED7}"/>
                </c:ext>
              </c:extLst>
            </c:dLbl>
            <c:dLbl>
              <c:idx val="2"/>
              <c:layout>
                <c:manualLayout>
                  <c:x val="-1.7888497088937631E-2"/>
                  <c:y val="2.683818831987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76-48FC-88E1-1BC3E1489ED7}"/>
                </c:ext>
              </c:extLst>
            </c:dLbl>
            <c:dLbl>
              <c:idx val="3"/>
              <c:layout>
                <c:manualLayout>
                  <c:x val="-1.9006528156996213E-2"/>
                  <c:y val="2.4773712295271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76-48FC-88E1-1BC3E1489ED7}"/>
                </c:ext>
              </c:extLst>
            </c:dLbl>
            <c:dLbl>
              <c:idx val="4"/>
              <c:layout>
                <c:manualLayout>
                  <c:x val="-1.9006528156996251E-2"/>
                  <c:y val="2.4773712295271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76-48FC-88E1-1BC3E1489ED7}"/>
                </c:ext>
              </c:extLst>
            </c:dLbl>
            <c:dLbl>
              <c:idx val="5"/>
              <c:layout>
                <c:manualLayout>
                  <c:x val="-1.9006528156996213E-2"/>
                  <c:y val="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76-48FC-88E1-1BC3E1489ED7}"/>
                </c:ext>
              </c:extLst>
            </c:dLbl>
            <c:dLbl>
              <c:idx val="6"/>
              <c:layout>
                <c:manualLayout>
                  <c:x val="-1.788849708893761E-2"/>
                  <c:y val="2.477371229527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76-48FC-88E1-1BC3E1489ED7}"/>
                </c:ext>
              </c:extLst>
            </c:dLbl>
            <c:dLbl>
              <c:idx val="7"/>
              <c:layout>
                <c:manualLayout>
                  <c:x val="-1.9006528156996251E-2"/>
                  <c:y val="2.477371229527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76-48FC-88E1-1BC3E1489ED7}"/>
                </c:ext>
              </c:extLst>
            </c:dLbl>
            <c:dLbl>
              <c:idx val="8"/>
              <c:layout>
                <c:manualLayout>
                  <c:x val="-1.788849708893761E-2"/>
                  <c:y val="2.4773712295271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76-48FC-88E1-1BC3E1489ED7}"/>
                </c:ext>
              </c:extLst>
            </c:dLbl>
            <c:dLbl>
              <c:idx val="9"/>
              <c:layout>
                <c:manualLayout>
                  <c:x val="-1.9006528156996213E-2"/>
                  <c:y val="2.477371229527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76-48FC-88E1-1BC3E1489ED7}"/>
                </c:ext>
              </c:extLst>
            </c:dLbl>
            <c:dLbl>
              <c:idx val="10"/>
              <c:layout>
                <c:manualLayout>
                  <c:x val="-1.9006528156996213E-2"/>
                  <c:y val="2.477371229527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76-48FC-88E1-1BC3E1489ED7}"/>
                </c:ext>
              </c:extLst>
            </c:dLbl>
            <c:dLbl>
              <c:idx val="11"/>
              <c:layout>
                <c:manualLayout>
                  <c:x val="-2.0124559225054812E-2"/>
                  <c:y val="2.683818831987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76-48FC-88E1-1BC3E1489ED7}"/>
                </c:ext>
              </c:extLst>
            </c:dLbl>
            <c:dLbl>
              <c:idx val="12"/>
              <c:layout>
                <c:manualLayout>
                  <c:x val="-1.6770466020879012E-2"/>
                  <c:y val="2.477371229527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76-48FC-88E1-1BC3E1489ED7}"/>
                </c:ext>
              </c:extLst>
            </c:dLbl>
            <c:dLbl>
              <c:idx val="13"/>
              <c:layout>
                <c:manualLayout>
                  <c:x val="-1.6770466020879091E-2"/>
                  <c:y val="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76-48FC-88E1-1BC3E1489ED7}"/>
                </c:ext>
              </c:extLst>
            </c:dLbl>
            <c:dLbl>
              <c:idx val="14"/>
              <c:layout>
                <c:manualLayout>
                  <c:x val="-1.5652434952820326E-2"/>
                  <c:y val="2.477371229527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76-48FC-88E1-1BC3E1489ED7}"/>
                </c:ext>
              </c:extLst>
            </c:dLbl>
            <c:dLbl>
              <c:idx val="15"/>
              <c:layout>
                <c:manualLayout>
                  <c:x val="-1.788849708893761E-2"/>
                  <c:y val="2.683818831987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76-48FC-88E1-1BC3E1489ED7}"/>
                </c:ext>
              </c:extLst>
            </c:dLbl>
            <c:dLbl>
              <c:idx val="16"/>
              <c:layout>
                <c:manualLayout>
                  <c:x val="-1.5652434952820409E-2"/>
                  <c:y val="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876-48FC-88E1-1BC3E1489ED7}"/>
                </c:ext>
              </c:extLst>
            </c:dLbl>
            <c:dLbl>
              <c:idx val="17"/>
              <c:layout>
                <c:manualLayout>
                  <c:x val="-1.4534403884761809E-2"/>
                  <c:y val="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876-48FC-88E1-1BC3E1489ED7}"/>
                </c:ext>
              </c:extLst>
            </c:dLbl>
            <c:dLbl>
              <c:idx val="18"/>
              <c:layout>
                <c:manualLayout>
                  <c:x val="-1.5652434952820572E-2"/>
                  <c:y val="2.477371229527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76-48FC-88E1-1BC3E1489ED7}"/>
                </c:ext>
              </c:extLst>
            </c:dLbl>
            <c:dLbl>
              <c:idx val="19"/>
              <c:layout>
                <c:manualLayout>
                  <c:x val="-1.6770466020879012E-2"/>
                  <c:y val="2.477371229527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76-48FC-88E1-1BC3E1489ED7}"/>
                </c:ext>
              </c:extLst>
            </c:dLbl>
            <c:dLbl>
              <c:idx val="20"/>
              <c:layout>
                <c:manualLayout>
                  <c:x val="-1.4534403884761809E-2"/>
                  <c:y val="2.270923627066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76-48FC-88E1-1BC3E1489ED7}"/>
                </c:ext>
              </c:extLst>
            </c:dLbl>
            <c:dLbl>
              <c:idx val="21"/>
              <c:layout>
                <c:manualLayout>
                  <c:x val="-1.5652434952820572E-2"/>
                  <c:y val="2.270923627066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876-48FC-88E1-1BC3E1489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工作表1!$L$2:$AH$2</c:f>
              <c:numCache>
                <c:formatCode>General</c:formatCode>
                <c:ptCount val="23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103</c:v>
                </c:pt>
                <c:pt idx="17">
                  <c:v>104</c:v>
                </c:pt>
                <c:pt idx="18">
                  <c:v>105</c:v>
                </c:pt>
                <c:pt idx="19">
                  <c:v>106</c:v>
                </c:pt>
                <c:pt idx="20">
                  <c:v>107</c:v>
                </c:pt>
                <c:pt idx="21">
                  <c:v>108</c:v>
                </c:pt>
                <c:pt idx="22">
                  <c:v>109</c:v>
                </c:pt>
              </c:numCache>
            </c:numRef>
          </c:cat>
          <c:val>
            <c:numRef>
              <c:f>工作表1!$L$4:$AH$4</c:f>
              <c:numCache>
                <c:formatCode>General</c:formatCode>
                <c:ptCount val="23"/>
                <c:pt idx="0">
                  <c:v>84</c:v>
                </c:pt>
                <c:pt idx="1">
                  <c:v>99</c:v>
                </c:pt>
                <c:pt idx="2">
                  <c:v>116</c:v>
                </c:pt>
                <c:pt idx="3">
                  <c:v>113</c:v>
                </c:pt>
                <c:pt idx="4">
                  <c:v>116</c:v>
                </c:pt>
                <c:pt idx="5">
                  <c:v>106</c:v>
                </c:pt>
                <c:pt idx="6">
                  <c:v>111</c:v>
                </c:pt>
                <c:pt idx="7">
                  <c:v>112</c:v>
                </c:pt>
                <c:pt idx="8">
                  <c:v>108</c:v>
                </c:pt>
                <c:pt idx="9">
                  <c:v>111</c:v>
                </c:pt>
                <c:pt idx="10">
                  <c:v>111</c:v>
                </c:pt>
                <c:pt idx="11">
                  <c:v>108</c:v>
                </c:pt>
                <c:pt idx="12">
                  <c:v>91</c:v>
                </c:pt>
                <c:pt idx="13">
                  <c:v>87</c:v>
                </c:pt>
                <c:pt idx="14">
                  <c:v>93</c:v>
                </c:pt>
                <c:pt idx="15">
                  <c:v>100</c:v>
                </c:pt>
                <c:pt idx="16">
                  <c:v>98</c:v>
                </c:pt>
                <c:pt idx="17">
                  <c:v>93</c:v>
                </c:pt>
                <c:pt idx="18">
                  <c:v>92</c:v>
                </c:pt>
                <c:pt idx="19">
                  <c:v>94</c:v>
                </c:pt>
                <c:pt idx="20">
                  <c:v>85</c:v>
                </c:pt>
                <c:pt idx="2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76-48FC-88E1-1BC3E1489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479823"/>
        <c:axId val="626478159"/>
      </c:lineChart>
      <c:catAx>
        <c:axId val="626479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626478159"/>
        <c:crosses val="autoZero"/>
        <c:auto val="1"/>
        <c:lblAlgn val="ctr"/>
        <c:lblOffset val="100"/>
        <c:noMultiLvlLbl val="0"/>
      </c:catAx>
      <c:valAx>
        <c:axId val="626478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626479823"/>
        <c:crosses val="autoZero"/>
        <c:crossBetween val="between"/>
        <c:majorUnit val="40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958753281951382"/>
          <c:y val="0.2011273519355351"/>
          <c:w val="0.18294232235114763"/>
          <c:h val="5.2431352134429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0.05478</cdr:x>
      <cdr:y>0.18944</cdr:y>
    </cdr:from>
    <cdr:to>
      <cdr:x>0.18367</cdr:x>
      <cdr:y>0.46498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88620" y="628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</cdr:x>
      <cdr:y>0.42269</cdr:y>
    </cdr:from>
    <cdr:to>
      <cdr:x>0.03877</cdr:x>
      <cdr:y>0.62246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0" y="2169939"/>
          <a:ext cx="439231" cy="1025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wordArtVertRtl" wrap="none" rtlCol="0"/>
        <a:lstStyle xmlns:a="http://schemas.openxmlformats.org/drawingml/2006/main"/>
        <a:p xmlns:a="http://schemas.openxmlformats.org/drawingml/2006/main">
          <a:r>
            <a:rPr lang="zh-TW" altLang="en-US" sz="20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人數</a:t>
          </a:r>
        </a:p>
      </cdr:txBody>
    </cdr:sp>
  </cdr:relSizeAnchor>
  <cdr:relSizeAnchor xmlns:cdr="http://schemas.openxmlformats.org/drawingml/2006/chartDrawing">
    <cdr:from>
      <cdr:x>0.49188</cdr:x>
      <cdr:y>0.91963</cdr:y>
    </cdr:from>
    <cdr:to>
      <cdr:x>0.57526</cdr:x>
      <cdr:y>1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5421078" y="5657271"/>
          <a:ext cx="918917" cy="49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zh-TW" altLang="en-US" sz="2000" b="1" dirty="0" smtClean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學年度</a:t>
          </a:r>
          <a:endParaRPr lang="zh-TW" altLang="en-US" sz="2000" b="1" dirty="0">
            <a:solidFill>
              <a:schemeClr val="accent5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54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5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18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0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57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65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17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46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41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39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FEAA-AAEA-4FAD-BD18-CEDD880C92EF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5A40-6B94-4F74-9654-5DD8F7B03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48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2" y="233071"/>
            <a:ext cx="1066089" cy="106608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019145" y="1411796"/>
            <a:ext cx="4153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回歸家庭  融入社會</a:t>
            </a:r>
            <a:endParaRPr lang="zh-TW" altLang="en-US" sz="36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2386584"/>
            <a:ext cx="12192000" cy="1618488"/>
            <a:chOff x="0" y="2386584"/>
            <a:chExt cx="12192000" cy="1618488"/>
          </a:xfrm>
        </p:grpSpPr>
        <p:sp>
          <p:nvSpPr>
            <p:cNvPr id="3" name="矩形 2"/>
            <p:cNvSpPr/>
            <p:nvPr/>
          </p:nvSpPr>
          <p:spPr>
            <a:xfrm>
              <a:off x="0" y="2386584"/>
              <a:ext cx="12192000" cy="1618488"/>
            </a:xfrm>
            <a:prstGeom prst="rect">
              <a:avLst/>
            </a:prstGeom>
            <a:solidFill>
              <a:srgbClr val="7BA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387016" y="2643360"/>
              <a:ext cx="941796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受刑人家庭支持方案的推展</a:t>
              </a:r>
              <a:endPara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3890905" y="4591728"/>
            <a:ext cx="4410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主持人：劉嘉年 副教授</a:t>
            </a:r>
            <a:endParaRPr lang="en-US" altLang="zh-TW" sz="3200" b="1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主講人：蘇森永 講師</a:t>
            </a:r>
            <a:endParaRPr lang="en-US" altLang="zh-TW" sz="3200" b="1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回應人：林蕙芳 教誨師</a:t>
            </a:r>
            <a:endParaRPr lang="zh-TW" altLang="en-US" sz="32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625194" y="854863"/>
            <a:ext cx="5702106" cy="707886"/>
            <a:chOff x="625194" y="854863"/>
            <a:chExt cx="5702106" cy="707886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94" y="854863"/>
              <a:ext cx="653897" cy="653897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1525986" y="854863"/>
              <a:ext cx="48013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嘉義鹿草監獄面授點</a:t>
              </a:r>
              <a:endParaRPr lang="zh-TW" altLang="en-US" sz="4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25194" y="2071015"/>
            <a:ext cx="5820729" cy="707886"/>
            <a:chOff x="625194" y="2071015"/>
            <a:chExt cx="5820729" cy="70788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94" y="2071015"/>
              <a:ext cx="653897" cy="653897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1525986" y="2071015"/>
              <a:ext cx="4919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始於</a:t>
              </a:r>
              <a:r>
                <a:rPr lang="en-US" altLang="zh-TW" sz="40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87</a:t>
              </a:r>
              <a:r>
                <a:rPr lang="zh-TW" altLang="en-US" sz="40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學年度上學期</a:t>
              </a:r>
              <a:endParaRPr lang="zh-TW" altLang="en-US" sz="4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25194" y="3287167"/>
            <a:ext cx="4084677" cy="707886"/>
            <a:chOff x="625194" y="3287167"/>
            <a:chExt cx="4084677" cy="70788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94" y="3287167"/>
              <a:ext cx="653897" cy="653897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1525986" y="3287167"/>
              <a:ext cx="31838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</a:t>
              </a:r>
              <a:r>
                <a:rPr lang="zh-TW" altLang="en-US" sz="40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位收容人</a:t>
              </a:r>
              <a:endParaRPr lang="zh-TW" altLang="en-US" sz="4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23430" y="5148767"/>
            <a:ext cx="11555210" cy="1323439"/>
            <a:chOff x="423430" y="4810439"/>
            <a:chExt cx="11235170" cy="1323439"/>
          </a:xfrm>
        </p:grpSpPr>
        <p:sp>
          <p:nvSpPr>
            <p:cNvPr id="16" name="文字方塊 15"/>
            <p:cNvSpPr txBox="1"/>
            <p:nvPr/>
          </p:nvSpPr>
          <p:spPr>
            <a:xfrm>
              <a:off x="1525986" y="4810439"/>
              <a:ext cx="101326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87</a:t>
              </a:r>
              <a:r>
                <a:rPr lang="zh-TW" alt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學年度學業平均成績，</a:t>
              </a:r>
              <a:r>
                <a:rPr lang="en-US" altLang="zh-TW" sz="4000" b="1" dirty="0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r>
                <a:rPr lang="zh-TW" alt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人進全校前</a:t>
              </a:r>
              <a:r>
                <a:rPr lang="en-US" altLang="zh-TW" sz="4000" b="1" dirty="0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名，其中</a:t>
              </a:r>
              <a:r>
                <a:rPr lang="en-US" altLang="zh-TW" sz="4000" b="1" dirty="0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zh-TW" alt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位是</a:t>
              </a:r>
              <a:r>
                <a:rPr lang="zh-TW" altLang="en-US" sz="4000" b="1" dirty="0" smtClean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第一名</a:t>
              </a:r>
              <a:r>
                <a:rPr lang="zh-TW" alt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！</a:t>
              </a:r>
              <a:endParaRPr lang="zh-TW" altLang="en-US" sz="40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30" y="4943446"/>
              <a:ext cx="1057423" cy="1057423"/>
            </a:xfrm>
            <a:prstGeom prst="rect">
              <a:avLst/>
            </a:prstGeom>
          </p:spPr>
        </p:pic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986" y="255036"/>
            <a:ext cx="4910669" cy="4615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2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117" r="1525"/>
          <a:stretch/>
        </p:blipFill>
        <p:spPr>
          <a:xfrm>
            <a:off x="-1" y="0"/>
            <a:ext cx="8741665" cy="6858000"/>
          </a:xfrm>
          <a:prstGeom prst="rect">
            <a:avLst/>
          </a:prstGeom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群組 14"/>
          <p:cNvGrpSpPr/>
          <p:nvPr/>
        </p:nvGrpSpPr>
        <p:grpSpPr>
          <a:xfrm>
            <a:off x="8832226" y="118346"/>
            <a:ext cx="2954655" cy="1992329"/>
            <a:chOff x="8832225" y="118346"/>
            <a:chExt cx="2954655" cy="1992329"/>
          </a:xfrm>
        </p:grpSpPr>
        <p:sp>
          <p:nvSpPr>
            <p:cNvPr id="2" name="文字方塊 1"/>
            <p:cNvSpPr txBox="1"/>
            <p:nvPr/>
          </p:nvSpPr>
          <p:spPr>
            <a:xfrm>
              <a:off x="8832225" y="910346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首屆受刑人</a:t>
              </a:r>
              <a:endParaRPr lang="en-US" altLang="zh-TW" sz="3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學生畢業典禮</a:t>
              </a:r>
              <a:endParaRPr lang="zh-TW" altLang="en-US" sz="3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3556" y="118346"/>
              <a:ext cx="792000" cy="792000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8811387" y="2440818"/>
            <a:ext cx="2996333" cy="1992329"/>
            <a:chOff x="8811387" y="2430453"/>
            <a:chExt cx="2996333" cy="1992329"/>
          </a:xfrm>
        </p:grpSpPr>
        <p:sp>
          <p:nvSpPr>
            <p:cNvPr id="7" name="文字方塊 6"/>
            <p:cNvSpPr txBox="1"/>
            <p:nvPr/>
          </p:nvSpPr>
          <p:spPr>
            <a:xfrm>
              <a:off x="8811387" y="3222453"/>
              <a:ext cx="29963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中華民國</a:t>
              </a:r>
              <a:endParaRPr lang="en-US" altLang="zh-TW" sz="3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en-US" altLang="zh-TW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92</a:t>
              </a:r>
              <a:r>
                <a:rPr lang="zh-TW" altLang="en-US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年</a:t>
              </a:r>
              <a:r>
                <a:rPr lang="en-US" altLang="zh-TW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r>
                <a:rPr lang="zh-TW" altLang="en-US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月</a:t>
              </a:r>
              <a:r>
                <a:rPr lang="en-US" altLang="zh-TW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</a:t>
              </a:r>
              <a:r>
                <a:rPr lang="zh-TW" altLang="en-US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日</a:t>
              </a:r>
              <a:endParaRPr lang="zh-TW" altLang="en-US" sz="3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3556" y="2430453"/>
              <a:ext cx="792000" cy="792000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8883522" y="4763290"/>
            <a:ext cx="2852063" cy="1992329"/>
            <a:chOff x="8883523" y="4763290"/>
            <a:chExt cx="2852063" cy="1992329"/>
          </a:xfrm>
        </p:grpSpPr>
        <p:sp>
          <p:nvSpPr>
            <p:cNvPr id="9" name="文字方塊 8"/>
            <p:cNvSpPr txBox="1"/>
            <p:nvPr/>
          </p:nvSpPr>
          <p:spPr>
            <a:xfrm>
              <a:off x="8883523" y="5555290"/>
              <a:ext cx="28520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r>
                <a:rPr lang="zh-TW" altLang="en-US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位畢業生</a:t>
              </a:r>
              <a:endParaRPr lang="en-US" altLang="zh-TW" sz="3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en-US" altLang="zh-TW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生活科學系</a:t>
              </a:r>
              <a:r>
                <a:rPr lang="en-US" altLang="zh-TW" sz="3600" b="1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3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3556" y="4763290"/>
              <a:ext cx="79200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2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862328" y="96223"/>
            <a:ext cx="8467344" cy="6642441"/>
            <a:chOff x="1828800" y="96223"/>
            <a:chExt cx="8467344" cy="6642441"/>
          </a:xfrm>
        </p:grpSpPr>
        <p:sp>
          <p:nvSpPr>
            <p:cNvPr id="8" name="摺角紙張 7"/>
            <p:cNvSpPr/>
            <p:nvPr/>
          </p:nvSpPr>
          <p:spPr>
            <a:xfrm>
              <a:off x="1828800" y="96223"/>
              <a:ext cx="8467344" cy="6642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696" y="279407"/>
              <a:ext cx="7818120" cy="5341287"/>
            </a:xfrm>
            <a:prstGeom prst="rect">
              <a:avLst/>
            </a:prstGeom>
          </p:spPr>
        </p:pic>
      </p:grpSp>
      <p:sp>
        <p:nvSpPr>
          <p:cNvPr id="9" name="文字方塊 8"/>
          <p:cNvSpPr txBox="1"/>
          <p:nvPr/>
        </p:nvSpPr>
        <p:spPr>
          <a:xfrm>
            <a:off x="3695342" y="5825736"/>
            <a:ext cx="4801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畢業典禮師生大合照</a:t>
            </a:r>
            <a:endParaRPr lang="zh-TW" altLang="en-US" sz="40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8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摺角紙張 7"/>
          <p:cNvSpPr/>
          <p:nvPr/>
        </p:nvSpPr>
        <p:spPr>
          <a:xfrm>
            <a:off x="353568" y="562566"/>
            <a:ext cx="5425440" cy="4256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464784" y="505764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洗手擦臉儀式</a:t>
            </a:r>
            <a:endParaRPr lang="zh-TW" altLang="en-US" sz="40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摺角紙張 7"/>
          <p:cNvSpPr/>
          <p:nvPr/>
        </p:nvSpPr>
        <p:spPr>
          <a:xfrm>
            <a:off x="6361176" y="562566"/>
            <a:ext cx="5425440" cy="4256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464784" y="590388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代表洗心革面</a:t>
            </a:r>
            <a:endParaRPr lang="zh-TW" altLang="en-US" sz="40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4" y="762952"/>
            <a:ext cx="4969573" cy="33849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78" y="763414"/>
            <a:ext cx="4941236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271764"/>
              </p:ext>
            </p:extLst>
          </p:nvPr>
        </p:nvGraphicFramePr>
        <p:xfrm>
          <a:off x="418613" y="390144"/>
          <a:ext cx="11359255" cy="615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4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110</Words>
  <Application>Microsoft Office PowerPoint</Application>
  <PresentationFormat>寬螢幕</PresentationFormat>
  <Paragraphs>22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Microsoft YaHei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33</cp:revision>
  <dcterms:created xsi:type="dcterms:W3CDTF">2020-12-07T03:41:45Z</dcterms:created>
  <dcterms:modified xsi:type="dcterms:W3CDTF">2020-12-08T03:38:39Z</dcterms:modified>
</cp:coreProperties>
</file>